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60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9" r:id="rId37"/>
    <p:sldId id="306" r:id="rId38"/>
    <p:sldId id="307" r:id="rId39"/>
    <p:sldId id="308" r:id="rId40"/>
    <p:sldId id="309" r:id="rId41"/>
    <p:sldId id="310" r:id="rId42"/>
    <p:sldId id="311" r:id="rId43"/>
    <p:sldId id="312" r:id="rId44"/>
    <p:sldId id="313" r:id="rId45"/>
    <p:sldId id="298" r:id="rId46"/>
    <p:sldId id="292" r:id="rId47"/>
    <p:sldId id="293" r:id="rId48"/>
    <p:sldId id="294" r:id="rId49"/>
    <p:sldId id="295" r:id="rId50"/>
    <p:sldId id="296" r:id="rId51"/>
    <p:sldId id="300" r:id="rId52"/>
    <p:sldId id="301" r:id="rId53"/>
    <p:sldId id="302" r:id="rId54"/>
    <p:sldId id="303" r:id="rId55"/>
    <p:sldId id="304" r:id="rId56"/>
    <p:sldId id="305" r:id="rId57"/>
    <p:sldId id="297" r:id="rId58"/>
    <p:sldId id="257" r:id="rId5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drey Zimovnov" initials="AZ [2]" lastIdx="1" clrIdx="0"/>
  <p:cmAuthor id="2" name="Andrey" initials="A" lastIdx="6" clrIdx="1"/>
  <p:cmAuthor id="3" name="Andrey Zimovnov" initials="AZ" lastIdx="3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00"/>
    <a:srgbClr val="CBDE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588"/>
    <p:restoredTop sz="93670"/>
  </p:normalViewPr>
  <p:slideViewPr>
    <p:cSldViewPr snapToGrid="0" snapToObjects="1">
      <p:cViewPr>
        <p:scale>
          <a:sx n="83" d="100"/>
          <a:sy n="83" d="100"/>
        </p:scale>
        <p:origin x="144" y="14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viewProps" Target="viewProps.xml"/><Relationship Id="rId64" Type="http://schemas.openxmlformats.org/officeDocument/2006/relationships/theme" Target="theme/theme1.xml"/><Relationship Id="rId65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notesMaster" Target="notesMasters/notesMaster1.xml"/><Relationship Id="rId61" Type="http://schemas.openxmlformats.org/officeDocument/2006/relationships/commentAuthors" Target="commentAuthors.xml"/><Relationship Id="rId62" Type="http://schemas.openxmlformats.org/officeDocument/2006/relationships/presProps" Target="pres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FB0832-AB4E-544D-8C01-4ECD7D40EC78}" type="datetimeFigureOut">
              <a:rPr lang="en-US" smtClean="0"/>
              <a:t>11/9/17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C6ED84-E7BC-914F-BFDD-1B171F7D3E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4566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C6ED84-E7BC-914F-BFDD-1B171F7D3E9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0962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C6ED84-E7BC-914F-BFDD-1B171F7D3E9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7072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C6ED84-E7BC-914F-BFDD-1B171F7D3E9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5827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C6ED84-E7BC-914F-BFDD-1B171F7D3E9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2675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C6ED84-E7BC-914F-BFDD-1B171F7D3E9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3179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C6ED84-E7BC-914F-BFDD-1B171F7D3E9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7905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C6ED84-E7BC-914F-BFDD-1B171F7D3E9B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6247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C6ED84-E7BC-914F-BFDD-1B171F7D3E9B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3881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C6ED84-E7BC-914F-BFDD-1B171F7D3E9B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6390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C6ED84-E7BC-914F-BFDD-1B171F7D3E9B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7797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C6ED84-E7BC-914F-BFDD-1B171F7D3E9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8679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C6ED84-E7BC-914F-BFDD-1B171F7D3E9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163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C6ED84-E7BC-914F-BFDD-1B171F7D3E9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3690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C6ED84-E7BC-914F-BFDD-1B171F7D3E9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5480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C6ED84-E7BC-914F-BFDD-1B171F7D3E9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4059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C6ED84-E7BC-914F-BFDD-1B171F7D3E9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4481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C6ED84-E7BC-914F-BFDD-1B171F7D3E9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4113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C6ED84-E7BC-914F-BFDD-1B171F7D3E9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0103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 anchor="ctr">
            <a:normAutofit/>
          </a:bodyPr>
          <a:lstStyle>
            <a:lvl1pPr marL="0" indent="0" algn="ctr">
              <a:buNone/>
              <a:defRPr sz="4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09/11/2017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A2549-6773-0241-8251-AB96BB4534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9885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09/11/2017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A2549-6773-0241-8251-AB96BB4534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1753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1041621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10101" y="176321"/>
            <a:ext cx="11529391" cy="6585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0101" y="1041621"/>
            <a:ext cx="11529391" cy="51524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2136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ru-RU" smtClean="0"/>
              <a:t>09/11/2017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103580" y="636430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7A2549-6773-0241-8251-AB96BB4534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7337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iming>
    <p:tnLst>
      <p:par>
        <p:cTn id="1" dur="indefinite" restart="never" nodeType="tmRoot"/>
      </p:par>
    </p:tnLst>
  </p:timing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1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arxiv.org/pdf/1110.4198.pdf" TargetMode="External"/><Relationship Id="rId3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arxiv.org/pdf/1110.4198.pdf" TargetMode="External"/><Relationship Id="rId3" Type="http://schemas.openxmlformats.org/officeDocument/2006/relationships/hyperlink" Target="http://people.cs.umass.edu/~mcgregor/stocworkshop/langford.pdf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hyperlink" Target="http://fastml.com/vowpal-wabbit-eats-big-data-from-the-criteo-competition-for-breakfast/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people.cs.umass.edu/~mcgregor/stocworkshop/langford.pdf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en.wikipedia.org/wiki/Online_machine_learning#Statistical_learning_models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hyperlink" Target="https://arxiv.org/pdf/1110.4198.pdf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4" Type="http://schemas.openxmlformats.org/officeDocument/2006/relationships/hyperlink" Target="http://spark.apache.org/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3.tif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://spark.apache.org/docs/latest/programming-guide.html" TargetMode="Externa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4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6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3" Type="http://schemas.openxmlformats.org/officeDocument/2006/relationships/hyperlink" Target="http://spark.apache.org/docs/latest/sql-programming-guide.html" TargetMode="Externa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tif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people.cs.umass.edu/~mcgregor/stocworkshop/langford.pdf" TargetMode="External"/><Relationship Id="rId4" Type="http://schemas.openxmlformats.org/officeDocument/2006/relationships/hyperlink" Target="https://github.com/JohnLangford/vowpal_wabbit/wiki/Tutorial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45.png"/><Relationship Id="rId5" Type="http://schemas.openxmlformats.org/officeDocument/2006/relationships/image" Target="../media/image50.png"/><Relationship Id="rId6" Type="http://schemas.openxmlformats.org/officeDocument/2006/relationships/image" Target="../media/image60.png"/><Relationship Id="rId7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0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Relationship Id="rId3" Type="http://schemas.openxmlformats.org/officeDocument/2006/relationships/image" Target="../media/image11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machinelearning.org/archive/icml2009/papers/407.pdf" TargetMode="Externa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43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Relationship Id="rId3" Type="http://schemas.openxmlformats.org/officeDocument/2006/relationships/image" Target="../media/image45.tiff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0.png"/><Relationship Id="rId3" Type="http://schemas.openxmlformats.org/officeDocument/2006/relationships/image" Target="../media/image46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tiff"/><Relationship Id="rId3" Type="http://schemas.openxmlformats.org/officeDocument/2006/relationships/image" Target="../media/image42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Relationship Id="rId3" Type="http://schemas.openxmlformats.org/officeDocument/2006/relationships/image" Target="../media/image49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c/outbrain-click-prediction" TargetMode="External"/><Relationship Id="rId4" Type="http://schemas.openxmlformats.org/officeDocument/2006/relationships/image" Target="../media/image50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110.4198.pdf" TargetMode="External"/><Relationship Id="rId4" Type="http://schemas.openxmlformats.org/officeDocument/2006/relationships/hyperlink" Target="http://cilvr.cs.nyu.edu/diglib/lsml/lecture01-online-linear.pdf" TargetMode="External"/><Relationship Id="rId5" Type="http://schemas.openxmlformats.org/officeDocument/2006/relationships/hyperlink" Target="https://github.com/JohnLangford/vowpal_wabbit/wiki/Tutorial" TargetMode="External"/><Relationship Id="rId6" Type="http://schemas.openxmlformats.org/officeDocument/2006/relationships/hyperlink" Target="http://mlwave.com/predicting-click-through-rates-with-online-machine-learning/" TargetMode="External"/><Relationship Id="rId7" Type="http://schemas.openxmlformats.org/officeDocument/2006/relationships/hyperlink" Target="http://spark.apache.org/docs/latest/programming-guide.html" TargetMode="External"/><Relationship Id="rId8" Type="http://schemas.openxmlformats.org/officeDocument/2006/relationships/hyperlink" Target="https://www.kaggle.com/tkm2261/outbrain-click-prediction/bigquery-is-cool-lb-0-63692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hyperlink" Target="http://www.cambridge.org/catalogue/catalogue.asp?isbn=1139210408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MML minor </a:t>
            </a:r>
            <a:r>
              <a:rPr lang="en-US" dirty="0" smtClean="0"/>
              <a:t>#</a:t>
            </a:r>
            <a:r>
              <a:rPr lang="ru-RU" dirty="0"/>
              <a:t>8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 smtClean="0"/>
              <a:t>Примеры работы с большими данными</a:t>
            </a:r>
            <a:endParaRPr lang="ru-RU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282034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Делим признаки на многоядерной машине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4/3/17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A2549-6773-0241-8251-AB96BB4534D1}" type="slidenum">
              <a:rPr lang="en-US" smtClean="0"/>
              <a:t>10</a:t>
            </a:fld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310101" y="1041621"/>
            <a:ext cx="11529391" cy="1120413"/>
          </a:xfrm>
        </p:spPr>
        <p:txBody>
          <a:bodyPr/>
          <a:lstStyle/>
          <a:p>
            <a:r>
              <a:rPr lang="ru-RU" dirty="0" smtClean="0"/>
              <a:t>Нужно сделать шаг: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0963" y="1410671"/>
            <a:ext cx="5267666" cy="639092"/>
          </a:xfrm>
          <a:prstGeom prst="rect">
            <a:avLst/>
          </a:prstGeom>
        </p:spPr>
      </p:pic>
      <p:grpSp>
        <p:nvGrpSpPr>
          <p:cNvPr id="60" name="Group 59"/>
          <p:cNvGrpSpPr/>
          <p:nvPr/>
        </p:nvGrpSpPr>
        <p:grpSpPr>
          <a:xfrm>
            <a:off x="2678654" y="2355925"/>
            <a:ext cx="6107069" cy="656217"/>
            <a:chOff x="2678654" y="2355925"/>
            <a:chExt cx="6107069" cy="65621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Rectangle 36"/>
                <p:cNvSpPr/>
                <p:nvPr/>
              </p:nvSpPr>
              <p:spPr>
                <a:xfrm>
                  <a:off x="2678654" y="2355925"/>
                  <a:ext cx="2710927" cy="656217"/>
                </a:xfrm>
                <a:prstGeom prst="rect">
                  <a:avLst/>
                </a:prstGeom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ru-RU" sz="2400" dirty="0" smtClean="0"/>
                    <a:t>Локально</a:t>
                  </a:r>
                  <a:r>
                    <a:rPr lang="ru-RU" sz="2400" b="0" dirty="0" smtClean="0"/>
                    <a:t>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charset="0"/>
                            </a:rPr>
                            <m:t>𝑇</m:t>
                          </m:r>
                        </m:sup>
                      </m:sSubSup>
                      <m:sSub>
                        <m:sSub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−1</m:t>
                          </m:r>
                        </m:sub>
                      </m:sSub>
                    </m:oMath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7" name="Rectangle 3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78654" y="2355925"/>
                  <a:ext cx="2710927" cy="656217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b="-64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Rectangle 38"/>
                <p:cNvSpPr/>
                <p:nvPr/>
              </p:nvSpPr>
              <p:spPr>
                <a:xfrm>
                  <a:off x="6074796" y="2355925"/>
                  <a:ext cx="2710927" cy="656217"/>
                </a:xfrm>
                <a:prstGeom prst="rect">
                  <a:avLst/>
                </a:prstGeom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ru-RU" sz="2400" dirty="0"/>
                    <a:t>Локально</a:t>
                  </a:r>
                  <a:r>
                    <a:rPr lang="ru-RU" sz="2400" b="0" dirty="0" smtClean="0"/>
                    <a:t>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charset="0"/>
                            </a:rPr>
                            <m:t>𝑇</m:t>
                          </m:r>
                        </m:sup>
                      </m:sSubSup>
                      <m:sSub>
                        <m:sSub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−1</m:t>
                          </m:r>
                        </m:sub>
                      </m:sSub>
                    </m:oMath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9" name="Rectangle 3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74796" y="2355925"/>
                  <a:ext cx="2710927" cy="656217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b="-64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1" name="Group 60"/>
          <p:cNvGrpSpPr/>
          <p:nvPr/>
        </p:nvGrpSpPr>
        <p:grpSpPr>
          <a:xfrm>
            <a:off x="4034118" y="3012142"/>
            <a:ext cx="3396142" cy="972855"/>
            <a:chOff x="4034118" y="3012142"/>
            <a:chExt cx="3396142" cy="97285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Rectangle 39"/>
                <p:cNvSpPr/>
                <p:nvPr/>
              </p:nvSpPr>
              <p:spPr>
                <a:xfrm>
                  <a:off x="4173968" y="3328780"/>
                  <a:ext cx="3073722" cy="656217"/>
                </a:xfrm>
                <a:prstGeom prst="rect">
                  <a:avLst/>
                </a:prstGeom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charset="0"/>
                          </a:rPr>
                          <m:t>𝛼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= 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charset="0"/>
                          </a:rPr>
                          <m:t>(</m:t>
                        </m:r>
                        <m:sSubSup>
                          <m:sSubSupPr>
                            <m:ctrlPr>
                              <a:rPr lang="en-US" sz="2400" b="0" i="1" smtClean="0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𝑇</m:t>
                            </m:r>
                          </m:sup>
                        </m:sSubSup>
                        <m:sSub>
                          <m:sSubPr>
                            <m:ctrlPr>
                              <a:rPr lang="en-US" sz="24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sz="2400" b="0" i="1" smtClean="0">
                                <a:latin typeface="Cambria Math" charset="0"/>
                              </a:rPr>
                              <m:t>−1</m:t>
                            </m:r>
                          </m:sub>
                        </m:sSub>
                        <m:r>
                          <a:rPr lang="ru-RU" sz="2400" b="0" i="1" smtClean="0">
                            <a:latin typeface="Cambria Math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charset="0"/>
                          </a:rPr>
                          <m:t>)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40" name="Rectangle 3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73968" y="3328780"/>
                  <a:ext cx="3073722" cy="656217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1" name="Straight Arrow Connector 40"/>
            <p:cNvCxnSpPr>
              <a:stCxn id="37" idx="2"/>
              <a:endCxn id="40" idx="0"/>
            </p:cNvCxnSpPr>
            <p:nvPr/>
          </p:nvCxnSpPr>
          <p:spPr>
            <a:xfrm>
              <a:off x="4034118" y="3012142"/>
              <a:ext cx="1676711" cy="316638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>
              <a:stCxn id="39" idx="2"/>
              <a:endCxn id="40" idx="0"/>
            </p:cNvCxnSpPr>
            <p:nvPr/>
          </p:nvCxnSpPr>
          <p:spPr>
            <a:xfrm flipH="1">
              <a:off x="5710829" y="3012142"/>
              <a:ext cx="1719431" cy="316638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2" name="Group 61"/>
          <p:cNvGrpSpPr/>
          <p:nvPr/>
        </p:nvGrpSpPr>
        <p:grpSpPr>
          <a:xfrm>
            <a:off x="1563875" y="3984997"/>
            <a:ext cx="8528783" cy="1044205"/>
            <a:chOff x="1563875" y="3984997"/>
            <a:chExt cx="8528783" cy="104420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Rectangle 46"/>
                <p:cNvSpPr/>
                <p:nvPr/>
              </p:nvSpPr>
              <p:spPr>
                <a:xfrm>
                  <a:off x="1563875" y="4339289"/>
                  <a:ext cx="4017862" cy="689913"/>
                </a:xfrm>
                <a:prstGeom prst="rect">
                  <a:avLst/>
                </a:prstGeom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ru-RU" sz="2400" dirty="0" smtClean="0"/>
                    <a:t>Л</a:t>
                  </a:r>
                  <a:r>
                    <a:rPr lang="ru-RU" sz="2400" b="0" dirty="0" smtClean="0"/>
                    <a:t>окально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−1</m:t>
                          </m:r>
                        </m:sub>
                      </m:sSub>
                      <m:r>
                        <a:rPr lang="en-US" sz="2400" i="1">
                          <a:latin typeface="Cambria Math" charset="0"/>
                        </a:rPr>
                        <m:t>−</m:t>
                      </m:r>
                      <m:r>
                        <a:rPr lang="en-US" sz="2400" i="1">
                          <a:latin typeface="Cambria Math" charset="0"/>
                        </a:rPr>
                        <m:t>𝛼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</a:rPr>
                        <m:t> </m:t>
                      </m:r>
                    </m:oMath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47" name="Rectangle 4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63875" y="4339289"/>
                  <a:ext cx="4017862" cy="689913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t="-52632" b="-7017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Rectangle 49"/>
                <p:cNvSpPr/>
                <p:nvPr/>
              </p:nvSpPr>
              <p:spPr>
                <a:xfrm>
                  <a:off x="6074796" y="4339289"/>
                  <a:ext cx="4017862" cy="689913"/>
                </a:xfrm>
                <a:prstGeom prst="rect">
                  <a:avLst/>
                </a:prstGeom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ru-RU" sz="2400" smtClean="0"/>
                    <a:t>Л</a:t>
                  </a:r>
                  <a:r>
                    <a:rPr lang="ru-RU" sz="2400" b="0" smtClean="0"/>
                    <a:t>окально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−1</m:t>
                          </m:r>
                        </m:sub>
                      </m:sSub>
                      <m:r>
                        <a:rPr lang="en-US" sz="2400" i="1">
                          <a:latin typeface="Cambria Math" charset="0"/>
                        </a:rPr>
                        <m:t>−</m:t>
                      </m:r>
                      <m:r>
                        <a:rPr lang="en-US" sz="2400" i="1">
                          <a:latin typeface="Cambria Math" charset="0"/>
                        </a:rPr>
                        <m:t>𝛼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</a:rPr>
                        <m:t> </m:t>
                      </m:r>
                    </m:oMath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50" name="Rectangle 4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74796" y="4339289"/>
                  <a:ext cx="4017862" cy="689913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t="-52632" b="-7017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1" name="Straight Arrow Connector 50"/>
            <p:cNvCxnSpPr>
              <a:stCxn id="40" idx="2"/>
              <a:endCxn id="47" idx="0"/>
            </p:cNvCxnSpPr>
            <p:nvPr/>
          </p:nvCxnSpPr>
          <p:spPr>
            <a:xfrm flipH="1">
              <a:off x="3572806" y="3984997"/>
              <a:ext cx="2138023" cy="354292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Straight Arrow Connector 53"/>
            <p:cNvCxnSpPr>
              <a:stCxn id="40" idx="2"/>
              <a:endCxn id="50" idx="0"/>
            </p:cNvCxnSpPr>
            <p:nvPr/>
          </p:nvCxnSpPr>
          <p:spPr>
            <a:xfrm>
              <a:off x="5710829" y="3984997"/>
              <a:ext cx="2372898" cy="354292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8" name="Content Placeholder 2"/>
          <p:cNvSpPr txBox="1">
            <a:spLocks/>
          </p:cNvSpPr>
          <p:nvPr/>
        </p:nvSpPr>
        <p:spPr>
          <a:xfrm>
            <a:off x="310100" y="5383494"/>
            <a:ext cx="11529391" cy="98547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 smtClean="0"/>
              <a:t>Результат аналогичен однопоточному варианту</a:t>
            </a:r>
          </a:p>
          <a:p>
            <a:r>
              <a:rPr lang="ru-RU" dirty="0" smtClean="0"/>
              <a:t>На 4 ядрах дает ускорение в 3 раза, дальше слабо масштабируется</a:t>
            </a:r>
          </a:p>
        </p:txBody>
      </p:sp>
    </p:spTree>
    <p:extLst>
      <p:ext uri="{BB962C8B-B14F-4D97-AF65-F5344CB8AC3E}">
        <p14:creationId xmlns:p14="http://schemas.microsoft.com/office/powerpoint/2010/main" val="5470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Надо делить объекты на много машин!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1836"/>
          <a:stretch/>
        </p:blipFill>
        <p:spPr>
          <a:xfrm>
            <a:off x="2254001" y="1667435"/>
            <a:ext cx="7169698" cy="3755262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4/3/17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A2549-6773-0241-8251-AB96BB4534D1}" type="slidenum">
              <a:rPr lang="en-US" smtClean="0"/>
              <a:t>11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3162749" y="5516219"/>
            <a:ext cx="22422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 smtClean="0"/>
              <a:t>Делим объекты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6731520" y="5516219"/>
            <a:ext cx="23720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smtClean="0"/>
              <a:t>Делим признаки</a:t>
            </a:r>
            <a:endParaRPr lang="en-US" sz="2400" dirty="0"/>
          </a:p>
        </p:txBody>
      </p:sp>
      <p:sp>
        <p:nvSpPr>
          <p:cNvPr id="9" name="Right Arrow 8"/>
          <p:cNvSpPr/>
          <p:nvPr/>
        </p:nvSpPr>
        <p:spPr>
          <a:xfrm rot="19705159">
            <a:off x="601880" y="3499779"/>
            <a:ext cx="1628383" cy="551146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4140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Поможет </a:t>
            </a:r>
            <a:r>
              <a:rPr lang="en-US" dirty="0" smtClean="0"/>
              <a:t>Hadoop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0101" y="1041621"/>
            <a:ext cx="11529391" cy="532268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b="1" dirty="0" smtClean="0"/>
              <a:t>Hadoop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ru-RU" dirty="0" smtClean="0"/>
              <a:t> проект </a:t>
            </a:r>
            <a:r>
              <a:rPr lang="en-US" dirty="0" smtClean="0"/>
              <a:t>Apache </a:t>
            </a:r>
            <a:r>
              <a:rPr lang="ru-RU" dirty="0" smtClean="0"/>
              <a:t>для распределенных вычислений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b="1" dirty="0"/>
              <a:t>Hadoop </a:t>
            </a:r>
            <a:r>
              <a:rPr lang="en-US" b="1" dirty="0" smtClean="0"/>
              <a:t>YARN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ru-RU" dirty="0" smtClean="0"/>
              <a:t>планировщик задач и система для управления ресурсами кластера</a:t>
            </a:r>
            <a:endParaRPr lang="en-US" dirty="0" smtClean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b="1" dirty="0" smtClean="0"/>
              <a:t>Hadoop MapReduce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ru-RU" dirty="0" smtClean="0"/>
              <a:t>система для вычислений в парадигме </a:t>
            </a:r>
            <a:r>
              <a:rPr lang="en-US" dirty="0" smtClean="0"/>
              <a:t>Map-Reduce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b="1" dirty="0" smtClean="0"/>
              <a:t>HDFS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ru-RU" dirty="0" smtClean="0"/>
              <a:t> распределенная файловая система </a:t>
            </a:r>
            <a:r>
              <a:rPr lang="en-US" dirty="0" smtClean="0"/>
              <a:t>Hadoop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b="1" dirty="0" smtClean="0"/>
              <a:t>Особенности </a:t>
            </a:r>
            <a:r>
              <a:rPr lang="en-US" b="1" dirty="0" smtClean="0"/>
              <a:t>HDFS: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dirty="0" smtClean="0"/>
              <a:t>Файлы хранятся</a:t>
            </a:r>
            <a:r>
              <a:rPr lang="ru-RU" b="1" dirty="0" smtClean="0"/>
              <a:t> блоками</a:t>
            </a:r>
            <a:r>
              <a:rPr lang="ru-RU" dirty="0" smtClean="0"/>
              <a:t> на разных машинах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dirty="0" smtClean="0"/>
              <a:t>Каждый </a:t>
            </a:r>
            <a:r>
              <a:rPr lang="ru-RU" b="1" dirty="0" smtClean="0"/>
              <a:t>блок дублируется</a:t>
            </a:r>
            <a:r>
              <a:rPr lang="ru-RU" dirty="0" smtClean="0"/>
              <a:t> на нескольких разных машинах (</a:t>
            </a:r>
            <a:r>
              <a:rPr lang="en-US" dirty="0" smtClean="0"/>
              <a:t>replication factor)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dirty="0" smtClean="0"/>
              <a:t>Информация о соответствии </a:t>
            </a:r>
            <a:r>
              <a:rPr lang="ru-RU" b="1" dirty="0" smtClean="0"/>
              <a:t>путь файла</a:t>
            </a:r>
            <a:r>
              <a:rPr lang="ru-RU" dirty="0" smtClean="0"/>
              <a:t> </a:t>
            </a:r>
            <a:r>
              <a:rPr lang="ru-RU" dirty="0" smtClean="0">
                <a:sym typeface="Wingdings"/>
              </a:rPr>
              <a:t></a:t>
            </a:r>
            <a:r>
              <a:rPr lang="en-US" dirty="0" smtClean="0">
                <a:sym typeface="Wingdings"/>
              </a:rPr>
              <a:t> </a:t>
            </a:r>
            <a:r>
              <a:rPr lang="ru-RU" b="1" dirty="0" smtClean="0"/>
              <a:t>его блоки </a:t>
            </a:r>
            <a:r>
              <a:rPr lang="ru-RU" dirty="0" smtClean="0"/>
              <a:t>хранится на специальной машине </a:t>
            </a:r>
            <a:r>
              <a:rPr lang="en-US" b="1" dirty="0" smtClean="0"/>
              <a:t>Name Node</a:t>
            </a:r>
            <a:r>
              <a:rPr lang="ru-RU" b="1" dirty="0" smtClean="0"/>
              <a:t> </a:t>
            </a:r>
            <a:r>
              <a:rPr lang="ru-RU" dirty="0" smtClean="0"/>
              <a:t>в </a:t>
            </a:r>
            <a:r>
              <a:rPr lang="en-US" dirty="0" smtClean="0"/>
              <a:t>RAM</a:t>
            </a:r>
            <a:endParaRPr lang="ru-RU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 smtClean="0"/>
              <a:t>4/3/17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A2549-6773-0241-8251-AB96BB4534D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991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Парадигма </a:t>
            </a:r>
            <a:r>
              <a:rPr lang="en-US" dirty="0" smtClean="0"/>
              <a:t>Map-Reduce </a:t>
            </a:r>
            <a:r>
              <a:rPr lang="ru-RU" dirty="0" smtClean="0"/>
              <a:t>на примере </a:t>
            </a:r>
            <a:r>
              <a:rPr lang="en-US" dirty="0" smtClean="0"/>
              <a:t>Word</a:t>
            </a:r>
            <a:r>
              <a:rPr lang="ru-RU" dirty="0" smtClean="0"/>
              <a:t> </a:t>
            </a:r>
            <a:r>
              <a:rPr lang="en-US" dirty="0" smtClean="0"/>
              <a:t>Count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0101" y="1041620"/>
            <a:ext cx="11529391" cy="523232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b="1" dirty="0"/>
              <a:t>Шаг </a:t>
            </a:r>
            <a:r>
              <a:rPr lang="en-US" b="1" dirty="0"/>
              <a:t>Map:</a:t>
            </a:r>
            <a:endParaRPr lang="ru-RU" b="1" dirty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ru-RU" dirty="0" smtClean="0"/>
              <a:t>(</a:t>
            </a:r>
            <a:r>
              <a:rPr lang="en-US" dirty="0" smtClean="0"/>
              <a:t>K1</a:t>
            </a:r>
            <a:r>
              <a:rPr lang="ru-RU" dirty="0" smtClean="0"/>
              <a:t>, </a:t>
            </a:r>
            <a:r>
              <a:rPr lang="en-US" dirty="0" smtClean="0"/>
              <a:t>V1</a:t>
            </a:r>
            <a:r>
              <a:rPr lang="ru-RU" dirty="0" smtClean="0"/>
              <a:t>) </a:t>
            </a:r>
            <a:r>
              <a:rPr lang="ru-RU" dirty="0" smtClean="0">
                <a:sym typeface="Wingdings"/>
              </a:rPr>
              <a:t></a:t>
            </a:r>
            <a:r>
              <a:rPr lang="en-US" dirty="0" smtClean="0"/>
              <a:t> List(K2, V2)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	</a:t>
            </a:r>
            <a:r>
              <a:rPr lang="en-US" dirty="0" smtClean="0">
                <a:solidFill>
                  <a:srgbClr val="C00000"/>
                </a:solidFill>
              </a:rPr>
              <a:t>(#</a:t>
            </a:r>
            <a:r>
              <a:rPr lang="ru-RU" dirty="0" smtClean="0">
                <a:solidFill>
                  <a:srgbClr val="C00000"/>
                </a:solidFill>
              </a:rPr>
              <a:t>строки</a:t>
            </a:r>
            <a:r>
              <a:rPr lang="en-US" dirty="0">
                <a:solidFill>
                  <a:srgbClr val="C00000"/>
                </a:solidFill>
              </a:rPr>
              <a:t>, “Deer </a:t>
            </a:r>
            <a:r>
              <a:rPr lang="en-US" dirty="0" smtClean="0">
                <a:solidFill>
                  <a:srgbClr val="C00000"/>
                </a:solidFill>
              </a:rPr>
              <a:t>Bear”) </a:t>
            </a:r>
            <a:r>
              <a:rPr lang="en-US" dirty="0" smtClean="0">
                <a:solidFill>
                  <a:srgbClr val="C00000"/>
                </a:solidFill>
                <a:sym typeface="Wingdings"/>
              </a:rPr>
              <a:t></a:t>
            </a:r>
            <a:r>
              <a:rPr lang="en-US" dirty="0" smtClean="0">
                <a:solidFill>
                  <a:srgbClr val="C00000"/>
                </a:solidFill>
              </a:rPr>
              <a:t> [(“</a:t>
            </a:r>
            <a:r>
              <a:rPr lang="en-US" dirty="0">
                <a:solidFill>
                  <a:srgbClr val="C00000"/>
                </a:solidFill>
              </a:rPr>
              <a:t>Deer”, 1), (“Bear”, 1</a:t>
            </a:r>
            <a:r>
              <a:rPr lang="en-US" dirty="0" smtClean="0">
                <a:solidFill>
                  <a:srgbClr val="C00000"/>
                </a:solidFill>
              </a:rPr>
              <a:t>)]</a:t>
            </a:r>
            <a:endParaRPr lang="en-US" b="1" dirty="0" smtClean="0"/>
          </a:p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r>
              <a:rPr lang="ru-RU" b="1" dirty="0" smtClean="0"/>
              <a:t>Шаг </a:t>
            </a:r>
            <a:r>
              <a:rPr lang="en-US" b="1" dirty="0" smtClean="0"/>
              <a:t>Shuffle (</a:t>
            </a:r>
            <a:r>
              <a:rPr lang="ru-RU" b="1" dirty="0"/>
              <a:t>или </a:t>
            </a:r>
            <a:r>
              <a:rPr lang="en-US" b="1" dirty="0" smtClean="0"/>
              <a:t>Sort):</a:t>
            </a:r>
          </a:p>
          <a:p>
            <a:pPr marL="0" indent="0">
              <a:buNone/>
            </a:pPr>
            <a:r>
              <a:rPr lang="ru-RU" dirty="0" smtClean="0"/>
              <a:t>	</a:t>
            </a:r>
            <a:r>
              <a:rPr lang="en-US" dirty="0" smtClean="0"/>
              <a:t>Shuffle </a:t>
            </a:r>
            <a:r>
              <a:rPr lang="ru-RU" dirty="0" smtClean="0"/>
              <a:t>делит данные по </a:t>
            </a:r>
            <a:r>
              <a:rPr lang="en-US" b="1" dirty="0" smtClean="0"/>
              <a:t>hash(key) % N </a:t>
            </a:r>
            <a:r>
              <a:rPr lang="ru-RU" dirty="0"/>
              <a:t>на </a:t>
            </a:r>
            <a:r>
              <a:rPr lang="en-US" b="1" dirty="0"/>
              <a:t>N</a:t>
            </a:r>
            <a:r>
              <a:rPr lang="en-US" dirty="0"/>
              <a:t> </a:t>
            </a:r>
            <a:r>
              <a:rPr lang="ru-RU" dirty="0" smtClean="0"/>
              <a:t>частей</a:t>
            </a:r>
            <a:br>
              <a:rPr lang="ru-RU" dirty="0" smtClean="0"/>
            </a:br>
            <a:r>
              <a:rPr lang="ru-RU" dirty="0" smtClean="0"/>
              <a:t>	</a:t>
            </a:r>
            <a:r>
              <a:rPr lang="en-US" dirty="0" smtClean="0"/>
              <a:t>Sort </a:t>
            </a:r>
            <a:r>
              <a:rPr lang="ru-RU" dirty="0" smtClean="0"/>
              <a:t>сортирует данные по </a:t>
            </a:r>
            <a:r>
              <a:rPr lang="en-US" b="1" dirty="0" smtClean="0"/>
              <a:t>key</a:t>
            </a:r>
            <a:r>
              <a:rPr lang="en-US" dirty="0" smtClean="0"/>
              <a:t> </a:t>
            </a:r>
            <a:r>
              <a:rPr lang="ru-RU" dirty="0" smtClean="0"/>
              <a:t>и делит на </a:t>
            </a:r>
            <a:r>
              <a:rPr lang="en-US" b="1" dirty="0" smtClean="0"/>
              <a:t>N</a:t>
            </a:r>
            <a:r>
              <a:rPr lang="en-US" dirty="0" smtClean="0"/>
              <a:t> </a:t>
            </a:r>
            <a:r>
              <a:rPr lang="ru-RU" dirty="0" smtClean="0"/>
              <a:t>частей</a:t>
            </a:r>
            <a:r>
              <a:rPr lang="en-US" dirty="0" smtClean="0"/>
              <a:t> (</a:t>
            </a:r>
            <a:r>
              <a:rPr lang="ru-RU" dirty="0" smtClean="0"/>
              <a:t>по границам </a:t>
            </a:r>
            <a:r>
              <a:rPr lang="en-US" b="1" dirty="0" smtClean="0"/>
              <a:t>key</a:t>
            </a:r>
            <a:r>
              <a:rPr lang="en-US" dirty="0" smtClean="0"/>
              <a:t>)</a:t>
            </a:r>
            <a:endParaRPr lang="ru-RU" i="1" dirty="0"/>
          </a:p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r>
              <a:rPr lang="ru-RU" b="1" dirty="0" smtClean="0"/>
              <a:t>Шаг </a:t>
            </a:r>
            <a:r>
              <a:rPr lang="en-US" b="1" dirty="0"/>
              <a:t>Reduce</a:t>
            </a:r>
            <a:r>
              <a:rPr lang="ru-RU" b="1" dirty="0"/>
              <a:t>:</a:t>
            </a:r>
          </a:p>
          <a:p>
            <a:pPr marL="0" indent="0">
              <a:buNone/>
            </a:pPr>
            <a:r>
              <a:rPr lang="ru-RU" dirty="0"/>
              <a:t>	</a:t>
            </a:r>
            <a:r>
              <a:rPr lang="ru-RU" dirty="0" smtClean="0"/>
              <a:t>(</a:t>
            </a:r>
            <a:r>
              <a:rPr lang="en-US" dirty="0" smtClean="0"/>
              <a:t>K1</a:t>
            </a:r>
            <a:r>
              <a:rPr lang="ru-RU" dirty="0" smtClean="0"/>
              <a:t>, (</a:t>
            </a:r>
            <a:r>
              <a:rPr lang="en-US" dirty="0" smtClean="0"/>
              <a:t>V1, V2, </a:t>
            </a:r>
            <a:r>
              <a:rPr lang="is-IS" dirty="0"/>
              <a:t>…)</a:t>
            </a:r>
            <a:r>
              <a:rPr lang="ru-RU" dirty="0" smtClean="0"/>
              <a:t>)</a:t>
            </a:r>
            <a:r>
              <a:rPr lang="en-US" dirty="0" smtClean="0"/>
              <a:t> </a:t>
            </a:r>
            <a:r>
              <a:rPr lang="en-US" dirty="0" smtClean="0">
                <a:sym typeface="Wingdings"/>
              </a:rPr>
              <a:t> </a:t>
            </a:r>
            <a:r>
              <a:rPr lang="en-US" dirty="0" smtClean="0"/>
              <a:t>List(K3, V3)</a:t>
            </a:r>
            <a:r>
              <a:rPr lang="ru-RU" dirty="0" smtClean="0"/>
              <a:t/>
            </a:r>
            <a:br>
              <a:rPr lang="ru-RU" dirty="0" smtClean="0"/>
            </a:br>
            <a:r>
              <a:rPr lang="ru-RU" dirty="0">
                <a:solidFill>
                  <a:srgbClr val="C00000"/>
                </a:solidFill>
              </a:rPr>
              <a:t>	</a:t>
            </a:r>
            <a:r>
              <a:rPr lang="en-US" dirty="0">
                <a:solidFill>
                  <a:srgbClr val="C00000"/>
                </a:solidFill>
              </a:rPr>
              <a:t>(“Bear”, </a:t>
            </a:r>
            <a:r>
              <a:rPr lang="ru-RU" dirty="0">
                <a:solidFill>
                  <a:srgbClr val="C00000"/>
                </a:solidFill>
              </a:rPr>
              <a:t>(</a:t>
            </a:r>
            <a:r>
              <a:rPr lang="en-US" dirty="0">
                <a:solidFill>
                  <a:srgbClr val="C00000"/>
                </a:solidFill>
              </a:rPr>
              <a:t>1, 1))</a:t>
            </a:r>
            <a:r>
              <a:rPr lang="ru-RU" dirty="0">
                <a:solidFill>
                  <a:srgbClr val="C00000"/>
                </a:solidFill>
              </a:rPr>
              <a:t> </a:t>
            </a:r>
            <a:r>
              <a:rPr lang="ru-RU" dirty="0" smtClean="0">
                <a:solidFill>
                  <a:srgbClr val="C00000"/>
                </a:solidFill>
                <a:sym typeface="Wingdings"/>
              </a:rPr>
              <a:t></a:t>
            </a:r>
            <a:r>
              <a:rPr lang="en-US" dirty="0" smtClean="0">
                <a:solidFill>
                  <a:srgbClr val="C00000"/>
                </a:solidFill>
              </a:rPr>
              <a:t> </a:t>
            </a:r>
            <a:r>
              <a:rPr lang="en-US" dirty="0">
                <a:solidFill>
                  <a:srgbClr val="C00000"/>
                </a:solidFill>
              </a:rPr>
              <a:t>[</a:t>
            </a:r>
            <a:r>
              <a:rPr lang="en-US" dirty="0" smtClean="0">
                <a:solidFill>
                  <a:srgbClr val="C00000"/>
                </a:solidFill>
              </a:rPr>
              <a:t>(“</a:t>
            </a:r>
            <a:r>
              <a:rPr lang="en-US" dirty="0">
                <a:solidFill>
                  <a:srgbClr val="C00000"/>
                </a:solidFill>
              </a:rPr>
              <a:t>Bear”, 2</a:t>
            </a:r>
            <a:r>
              <a:rPr lang="en-US" dirty="0" smtClean="0">
                <a:solidFill>
                  <a:srgbClr val="C00000"/>
                </a:solidFill>
              </a:rPr>
              <a:t>)]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4/3/17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269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Парадигма </a:t>
            </a:r>
            <a:r>
              <a:rPr lang="en-US" dirty="0"/>
              <a:t>Map-Reduce </a:t>
            </a:r>
            <a:r>
              <a:rPr lang="ru-RU" dirty="0"/>
              <a:t>на примере </a:t>
            </a:r>
            <a:r>
              <a:rPr lang="en-US" dirty="0" smtClean="0"/>
              <a:t>Word</a:t>
            </a:r>
            <a:r>
              <a:rPr lang="ru-RU" dirty="0" smtClean="0"/>
              <a:t> </a:t>
            </a:r>
            <a:r>
              <a:rPr lang="en-US" dirty="0" smtClean="0"/>
              <a:t>Count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4/3/17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A2549-6773-0241-8251-AB96BB4534D1}" type="slidenum">
              <a:rPr lang="en-US" smtClean="0"/>
              <a:t>14</a:t>
            </a:fld>
            <a:endParaRPr lang="en-US"/>
          </a:p>
        </p:txBody>
      </p:sp>
      <p:pic>
        <p:nvPicPr>
          <p:cNvPr id="9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001" t="15398" r="1090" b="6668"/>
          <a:stretch/>
        </p:blipFill>
        <p:spPr>
          <a:xfrm>
            <a:off x="615289" y="1123473"/>
            <a:ext cx="10932258" cy="422307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169102" y="5481248"/>
            <a:ext cx="283148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000" dirty="0" smtClean="0"/>
              <a:t>Пересылка по сети </a:t>
            </a:r>
            <a:br>
              <a:rPr lang="ru-RU" sz="2000" dirty="0" smtClean="0"/>
            </a:br>
            <a:r>
              <a:rPr lang="ru-RU" sz="2000" dirty="0" smtClean="0"/>
              <a:t>по </a:t>
            </a:r>
            <a:r>
              <a:rPr lang="en-US" sz="2000" b="1" dirty="0" smtClean="0"/>
              <a:t>hash(key) % N</a:t>
            </a:r>
            <a:r>
              <a:rPr lang="en-US" sz="2000" dirty="0" smtClean="0"/>
              <a:t>,</a:t>
            </a:r>
            <a:endParaRPr lang="en-US" sz="2000" baseline="-25000" dirty="0"/>
          </a:p>
          <a:p>
            <a:pPr algn="ctr"/>
            <a:r>
              <a:rPr lang="en-US" sz="2000" dirty="0" smtClean="0"/>
              <a:t>N </a:t>
            </a:r>
            <a:r>
              <a:rPr lang="mr-IN" sz="2000" dirty="0" smtClean="0"/>
              <a:t>–</a:t>
            </a:r>
            <a:r>
              <a:rPr lang="en-US" sz="2000" dirty="0" smtClean="0"/>
              <a:t> </a:t>
            </a:r>
            <a:r>
              <a:rPr lang="ru-RU" sz="2000" dirty="0" smtClean="0"/>
              <a:t>кол-во </a:t>
            </a:r>
            <a:r>
              <a:rPr lang="en-US" sz="2000" dirty="0" smtClean="0"/>
              <a:t>Reduce-</a:t>
            </a:r>
            <a:r>
              <a:rPr lang="ru-RU" sz="2000" dirty="0" smtClean="0"/>
              <a:t>задач</a:t>
            </a:r>
            <a:endParaRPr lang="en-US" sz="2000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2646081" y="5635137"/>
            <a:ext cx="22427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000" dirty="0" smtClean="0"/>
              <a:t>Разбиение блоков</a:t>
            </a:r>
            <a:br>
              <a:rPr lang="ru-RU" sz="2000" dirty="0" smtClean="0"/>
            </a:br>
            <a:r>
              <a:rPr lang="ru-RU" sz="2000" dirty="0" smtClean="0"/>
              <a:t>для </a:t>
            </a:r>
            <a:r>
              <a:rPr lang="en-US" sz="2000" dirty="0" smtClean="0"/>
              <a:t>Map</a:t>
            </a:r>
            <a:r>
              <a:rPr lang="ru-RU" sz="2000" dirty="0" smtClean="0"/>
              <a:t>-задач</a:t>
            </a:r>
            <a:endParaRPr lang="en-US" sz="2000" dirty="0"/>
          </a:p>
        </p:txBody>
      </p:sp>
      <p:sp>
        <p:nvSpPr>
          <p:cNvPr id="13" name="TextBox 12"/>
          <p:cNvSpPr txBox="1"/>
          <p:nvPr/>
        </p:nvSpPr>
        <p:spPr>
          <a:xfrm>
            <a:off x="615289" y="5789024"/>
            <a:ext cx="15468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000" dirty="0" smtClean="0"/>
              <a:t>Файл в </a:t>
            </a:r>
            <a:r>
              <a:rPr lang="en-US" sz="2000" dirty="0" smtClean="0"/>
              <a:t>HDFS</a:t>
            </a:r>
            <a:endParaRPr lang="en-US" sz="2000" dirty="0"/>
          </a:p>
        </p:txBody>
      </p:sp>
      <p:sp>
        <p:nvSpPr>
          <p:cNvPr id="14" name="TextBox 13"/>
          <p:cNvSpPr txBox="1"/>
          <p:nvPr/>
        </p:nvSpPr>
        <p:spPr>
          <a:xfrm>
            <a:off x="9979034" y="5789024"/>
            <a:ext cx="15468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000" dirty="0" smtClean="0"/>
              <a:t>Файл в </a:t>
            </a:r>
            <a:r>
              <a:rPr lang="en-US" sz="2000" dirty="0" smtClean="0"/>
              <a:t>HDFS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734319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AllReduce </a:t>
            </a:r>
            <a:r>
              <a:rPr lang="ru-RU" dirty="0" smtClean="0"/>
              <a:t>в </a:t>
            </a:r>
            <a:r>
              <a:rPr lang="en-US" dirty="0" smtClean="0"/>
              <a:t>VW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49491" y="1748507"/>
            <a:ext cx="3790001" cy="4018894"/>
          </a:xfrm>
        </p:spPr>
        <p:txBody>
          <a:bodyPr/>
          <a:lstStyle/>
          <a:p>
            <a:r>
              <a:rPr lang="ru-RU" dirty="0" smtClean="0"/>
              <a:t>Каждая машина считает вектор (градиент или веса) по своим объектам</a:t>
            </a:r>
          </a:p>
          <a:p>
            <a:endParaRPr lang="ru-RU" dirty="0" smtClean="0"/>
          </a:p>
          <a:p>
            <a:r>
              <a:rPr lang="ru-RU" dirty="0" smtClean="0"/>
              <a:t>На каждой машине хочется получить сумму этих векторов от всех машин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4/3/17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A2549-6773-0241-8251-AB96BB4534D1}" type="slidenum">
              <a:rPr lang="en-US" smtClean="0"/>
              <a:t>15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9436273" y="6400799"/>
            <a:ext cx="207781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hlinkClick r:id="rId2"/>
              </a:rPr>
              <a:t>https://</a:t>
            </a:r>
            <a:r>
              <a:rPr lang="en-US" sz="1000" dirty="0" smtClean="0">
                <a:hlinkClick r:id="rId2"/>
              </a:rPr>
              <a:t>arxiv.org/pdf/1110.4198.pdf</a:t>
            </a:r>
            <a:endParaRPr lang="en-US" sz="1000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349" y="1115110"/>
            <a:ext cx="7631142" cy="5285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143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Гибридная схема работы распределенного </a:t>
            </a:r>
            <a:r>
              <a:rPr lang="en-US" dirty="0" smtClean="0"/>
              <a:t>VW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4/3/17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A2549-6773-0241-8251-AB96BB4534D1}" type="slidenum">
              <a:rPr lang="en-US" smtClean="0"/>
              <a:t>16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9436273" y="6400799"/>
            <a:ext cx="207781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hlinkClick r:id="rId2"/>
              </a:rPr>
              <a:t>https://</a:t>
            </a:r>
            <a:r>
              <a:rPr lang="en-US" sz="1000" dirty="0" smtClean="0">
                <a:hlinkClick r:id="rId2"/>
              </a:rPr>
              <a:t>arxiv.org/pdf/1110.4198.pdf</a:t>
            </a:r>
            <a:endParaRPr lang="en-US" sz="1000" dirty="0" smtClean="0"/>
          </a:p>
        </p:txBody>
      </p:sp>
      <p:sp>
        <p:nvSpPr>
          <p:cNvPr id="8" name="Rectangle 7"/>
          <p:cNvSpPr/>
          <p:nvPr/>
        </p:nvSpPr>
        <p:spPr>
          <a:xfrm>
            <a:off x="5459927" y="6395453"/>
            <a:ext cx="38100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hlinkClick r:id="rId3"/>
              </a:rPr>
              <a:t>http://people.cs.umass.edu/~</a:t>
            </a:r>
            <a:r>
              <a:rPr lang="en-US" sz="1000" dirty="0" smtClean="0">
                <a:hlinkClick r:id="rId3"/>
              </a:rPr>
              <a:t>mcgregor/stocworkshop/langford.pdf</a:t>
            </a:r>
            <a:endParaRPr lang="ru-RU" sz="1000" dirty="0" smtClean="0"/>
          </a:p>
        </p:txBody>
      </p:sp>
      <p:grpSp>
        <p:nvGrpSpPr>
          <p:cNvPr id="3" name="Group 2"/>
          <p:cNvGrpSpPr/>
          <p:nvPr/>
        </p:nvGrpSpPr>
        <p:grpSpPr>
          <a:xfrm>
            <a:off x="1957437" y="1432262"/>
            <a:ext cx="8129196" cy="656219"/>
            <a:chOff x="1957437" y="1432262"/>
            <a:chExt cx="8129196" cy="656219"/>
          </a:xfrm>
        </p:grpSpPr>
        <p:sp>
          <p:nvSpPr>
            <p:cNvPr id="9" name="Rectangle 8"/>
            <p:cNvSpPr/>
            <p:nvPr/>
          </p:nvSpPr>
          <p:spPr>
            <a:xfrm>
              <a:off x="1957437" y="1432264"/>
              <a:ext cx="2506532" cy="656217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ru-RU" dirty="0" smtClean="0"/>
                <a:t>Онлайн обучение на локальных объектах</a:t>
              </a:r>
              <a:endParaRPr lang="en-US" dirty="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7580101" y="1432262"/>
              <a:ext cx="2506532" cy="656217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ru-RU" dirty="0" smtClean="0"/>
                <a:t>Онлайн обучение на локальных объектах</a:t>
              </a:r>
              <a:endParaRPr lang="en-US" dirty="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768769" y="1432263"/>
              <a:ext cx="2506532" cy="656217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ru-RU" dirty="0" smtClean="0"/>
                <a:t>Онлайн обучение на локальных объектах</a:t>
              </a:r>
              <a:endParaRPr lang="en-US" dirty="0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1957437" y="2088481"/>
            <a:ext cx="8129196" cy="656215"/>
            <a:chOff x="1957437" y="2088481"/>
            <a:chExt cx="8129196" cy="656215"/>
          </a:xfrm>
        </p:grpSpPr>
        <p:cxnSp>
          <p:nvCxnSpPr>
            <p:cNvPr id="14" name="Straight Arrow Connector 13"/>
            <p:cNvCxnSpPr>
              <a:stCxn id="9" idx="2"/>
            </p:cNvCxnSpPr>
            <p:nvPr/>
          </p:nvCxnSpPr>
          <p:spPr>
            <a:xfrm>
              <a:off x="3210703" y="2088481"/>
              <a:ext cx="0" cy="355002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>
              <a:off x="6022035" y="2088481"/>
              <a:ext cx="0" cy="355002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>
              <a:off x="8833367" y="2088481"/>
              <a:ext cx="0" cy="355002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7" name="Rectangle 16"/>
            <p:cNvSpPr/>
            <p:nvPr/>
          </p:nvSpPr>
          <p:spPr>
            <a:xfrm>
              <a:off x="1957437" y="2443483"/>
              <a:ext cx="8129196" cy="301213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All</a:t>
              </a:r>
              <a:r>
                <a:rPr lang="en-US" dirty="0"/>
                <a:t>R</a:t>
              </a:r>
              <a:r>
                <a:rPr lang="en-US" dirty="0" smtClean="0"/>
                <a:t>educe </a:t>
              </a:r>
              <a:r>
                <a:rPr lang="ru-RU" dirty="0" smtClean="0"/>
                <a:t>для вектора весов</a:t>
              </a:r>
              <a:endParaRPr lang="en-US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957437" y="2744696"/>
            <a:ext cx="8129196" cy="1011221"/>
            <a:chOff x="1957437" y="2744696"/>
            <a:chExt cx="8129196" cy="1011221"/>
          </a:xfrm>
        </p:grpSpPr>
        <p:sp>
          <p:nvSpPr>
            <p:cNvPr id="19" name="Rectangle 18"/>
            <p:cNvSpPr/>
            <p:nvPr/>
          </p:nvSpPr>
          <p:spPr>
            <a:xfrm>
              <a:off x="1957437" y="3099700"/>
              <a:ext cx="2506532" cy="656217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ru-RU" dirty="0" smtClean="0"/>
                <a:t>Считаем градиенты на локальных объектах</a:t>
              </a:r>
              <a:endParaRPr lang="en-US" dirty="0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7580101" y="3099698"/>
              <a:ext cx="2506532" cy="656217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ru-RU" dirty="0"/>
                <a:t>Считаем градиенты на локальных объектах</a:t>
              </a:r>
              <a:endParaRPr lang="en-US" dirty="0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4768769" y="3099699"/>
              <a:ext cx="2506532" cy="656217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ru-RU" dirty="0"/>
                <a:t>Считаем градиенты на локальных объектах</a:t>
              </a:r>
              <a:endParaRPr lang="en-US" dirty="0"/>
            </a:p>
          </p:txBody>
        </p:sp>
        <p:cxnSp>
          <p:nvCxnSpPr>
            <p:cNvPr id="25" name="Straight Arrow Connector 24"/>
            <p:cNvCxnSpPr/>
            <p:nvPr/>
          </p:nvCxnSpPr>
          <p:spPr>
            <a:xfrm>
              <a:off x="3196359" y="2744696"/>
              <a:ext cx="0" cy="355002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>
              <a:off x="6007691" y="2744696"/>
              <a:ext cx="0" cy="355002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/>
            <p:nvPr/>
          </p:nvCxnSpPr>
          <p:spPr>
            <a:xfrm>
              <a:off x="8819023" y="2744696"/>
              <a:ext cx="0" cy="355002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1971781" y="3755917"/>
            <a:ext cx="8129196" cy="656215"/>
            <a:chOff x="1971781" y="3755917"/>
            <a:chExt cx="8129196" cy="656215"/>
          </a:xfrm>
        </p:grpSpPr>
        <p:cxnSp>
          <p:nvCxnSpPr>
            <p:cNvPr id="22" name="Straight Arrow Connector 21"/>
            <p:cNvCxnSpPr/>
            <p:nvPr/>
          </p:nvCxnSpPr>
          <p:spPr>
            <a:xfrm>
              <a:off x="3210703" y="3755917"/>
              <a:ext cx="0" cy="355002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/>
            <p:nvPr/>
          </p:nvCxnSpPr>
          <p:spPr>
            <a:xfrm>
              <a:off x="6022035" y="3755917"/>
              <a:ext cx="0" cy="355002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/>
            <p:nvPr/>
          </p:nvCxnSpPr>
          <p:spPr>
            <a:xfrm>
              <a:off x="8833367" y="3755917"/>
              <a:ext cx="0" cy="355002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8" name="Rectangle 27"/>
            <p:cNvSpPr/>
            <p:nvPr/>
          </p:nvSpPr>
          <p:spPr>
            <a:xfrm>
              <a:off x="1971781" y="4110919"/>
              <a:ext cx="8129196" cy="301213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AllReduce </a:t>
              </a:r>
              <a:r>
                <a:rPr lang="ru-RU" dirty="0" smtClean="0"/>
                <a:t>для вектора градиента</a:t>
              </a:r>
              <a:endParaRPr lang="en-US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86109" y="4412132"/>
            <a:ext cx="8129196" cy="1011220"/>
            <a:chOff x="1986109" y="4412132"/>
            <a:chExt cx="8129196" cy="1011220"/>
          </a:xfrm>
        </p:grpSpPr>
        <p:cxnSp>
          <p:nvCxnSpPr>
            <p:cNvPr id="29" name="Straight Arrow Connector 28"/>
            <p:cNvCxnSpPr/>
            <p:nvPr/>
          </p:nvCxnSpPr>
          <p:spPr>
            <a:xfrm>
              <a:off x="3210703" y="4412132"/>
              <a:ext cx="0" cy="355002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/>
            <p:nvPr/>
          </p:nvCxnSpPr>
          <p:spPr>
            <a:xfrm>
              <a:off x="6022035" y="4412132"/>
              <a:ext cx="0" cy="355002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>
              <a:off x="8833367" y="4412132"/>
              <a:ext cx="0" cy="355002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38" name="Rectangle 37"/>
            <p:cNvSpPr/>
            <p:nvPr/>
          </p:nvSpPr>
          <p:spPr>
            <a:xfrm>
              <a:off x="1986109" y="4767135"/>
              <a:ext cx="2506532" cy="656217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ru-RU" dirty="0" smtClean="0"/>
                <a:t>Шаг </a:t>
              </a:r>
              <a:r>
                <a:rPr lang="en-US" dirty="0" smtClean="0"/>
                <a:t>L-BFGS</a:t>
              </a:r>
              <a:endParaRPr lang="en-US" dirty="0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7608773" y="4767133"/>
              <a:ext cx="2506532" cy="656217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ru-RU" dirty="0"/>
                <a:t>Шаг </a:t>
              </a:r>
              <a:r>
                <a:rPr lang="en-US" dirty="0"/>
                <a:t>L-BFGS</a:t>
              </a: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4797441" y="4767134"/>
              <a:ext cx="2506532" cy="656217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ru-RU" dirty="0"/>
                <a:t>Шаг </a:t>
              </a:r>
              <a:r>
                <a:rPr lang="en-US" dirty="0"/>
                <a:t>L-BFGS</a:t>
              </a: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822141" y="3427807"/>
            <a:ext cx="9264492" cy="1995545"/>
            <a:chOff x="822141" y="3427807"/>
            <a:chExt cx="9264492" cy="1995545"/>
          </a:xfrm>
        </p:grpSpPr>
        <p:cxnSp>
          <p:nvCxnSpPr>
            <p:cNvPr id="45" name="Elbow Connector 44"/>
            <p:cNvCxnSpPr>
              <a:stCxn id="38" idx="2"/>
              <a:endCxn id="19" idx="1"/>
            </p:cNvCxnSpPr>
            <p:nvPr/>
          </p:nvCxnSpPr>
          <p:spPr>
            <a:xfrm rot="5400000" flipH="1">
              <a:off x="1600634" y="3784612"/>
              <a:ext cx="1995543" cy="1281938"/>
            </a:xfrm>
            <a:prstGeom prst="bentConnector4">
              <a:avLst>
                <a:gd name="adj1" fmla="val -11456"/>
                <a:gd name="adj2" fmla="val 117832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Elbow Connector 45"/>
            <p:cNvCxnSpPr>
              <a:stCxn id="39" idx="2"/>
              <a:endCxn id="20" idx="3"/>
            </p:cNvCxnSpPr>
            <p:nvPr/>
          </p:nvCxnSpPr>
          <p:spPr>
            <a:xfrm rot="5400000" flipH="1" flipV="1">
              <a:off x="8476564" y="3813282"/>
              <a:ext cx="1995543" cy="1224594"/>
            </a:xfrm>
            <a:prstGeom prst="bentConnector4">
              <a:avLst>
                <a:gd name="adj1" fmla="val -11456"/>
                <a:gd name="adj2" fmla="val 121009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Elbow Connector 48"/>
            <p:cNvCxnSpPr>
              <a:stCxn id="40" idx="2"/>
              <a:endCxn id="21" idx="3"/>
            </p:cNvCxnSpPr>
            <p:nvPr/>
          </p:nvCxnSpPr>
          <p:spPr>
            <a:xfrm rot="5400000" flipH="1" flipV="1">
              <a:off x="5665232" y="3813283"/>
              <a:ext cx="1995543" cy="1224594"/>
            </a:xfrm>
            <a:prstGeom prst="bentConnector4">
              <a:avLst>
                <a:gd name="adj1" fmla="val -11456"/>
                <a:gd name="adj2" fmla="val 136821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56" name="TextBox 55"/>
            <p:cNvSpPr txBox="1"/>
            <p:nvPr/>
          </p:nvSpPr>
          <p:spPr>
            <a:xfrm>
              <a:off x="822141" y="4397801"/>
              <a:ext cx="8018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20 </a:t>
              </a:r>
              <a:r>
                <a:rPr lang="ru-RU" dirty="0" smtClean="0"/>
                <a:t>раз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956441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Онлайн обучение на локальных </a:t>
            </a:r>
            <a:r>
              <a:rPr lang="ru-RU" dirty="0" smtClean="0"/>
              <a:t>объектах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Map-</a:t>
            </a:r>
            <a:r>
              <a:rPr lang="ru-RU" dirty="0" smtClean="0"/>
              <a:t>задачи в </a:t>
            </a:r>
            <a:r>
              <a:rPr lang="en-US" dirty="0" smtClean="0"/>
              <a:t>Hadoop</a:t>
            </a:r>
            <a:endParaRPr lang="en-US" dirty="0"/>
          </a:p>
          <a:p>
            <a:r>
              <a:rPr lang="en-US" dirty="0" smtClean="0"/>
              <a:t>SGD algorithm using </a:t>
            </a:r>
            <a:r>
              <a:rPr lang="en-US" dirty="0"/>
              <a:t>adaptive gradient </a:t>
            </a:r>
            <a:r>
              <a:rPr lang="en-US" dirty="0" smtClean="0"/>
              <a:t>update: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4/3/17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A2549-6773-0241-8251-AB96BB4534D1}" type="slidenum">
              <a:rPr lang="en-US" smtClean="0"/>
              <a:t>17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6946" y="2266187"/>
            <a:ext cx="8775700" cy="367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902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AllReduce </a:t>
            </a:r>
            <a:r>
              <a:rPr lang="ru-RU" dirty="0"/>
              <a:t>для вектора </a:t>
            </a:r>
            <a:r>
              <a:rPr lang="ru-RU" dirty="0" smtClean="0"/>
              <a:t>весов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ru-RU" dirty="0" smtClean="0"/>
                  <a:t>Пусть у нас </a:t>
                </a:r>
                <a:r>
                  <a:rPr lang="en-US" dirty="0" smtClean="0"/>
                  <a:t>m </a:t>
                </a:r>
                <a:r>
                  <a:rPr lang="ru-RU" dirty="0" smtClean="0"/>
                  <a:t>машин, тогда средний вектор весов будем считать так:</a:t>
                </a:r>
                <a:br>
                  <a:rPr lang="ru-RU" dirty="0" smtClean="0"/>
                </a:br>
                <a:r>
                  <a:rPr lang="ru-RU" dirty="0" smtClean="0"/>
                  <a:t/>
                </a:r>
                <a:br>
                  <a:rPr lang="ru-RU" dirty="0" smtClean="0"/>
                </a:br>
                <a:r>
                  <a:rPr lang="ru-RU" dirty="0" smtClean="0"/>
                  <a:t/>
                </a:r>
                <a:br>
                  <a:rPr lang="ru-RU" dirty="0" smtClean="0"/>
                </a:br>
                <a:r>
                  <a:rPr lang="ru-RU" dirty="0" smtClean="0"/>
                  <a:t/>
                </a:r>
                <a:br>
                  <a:rPr lang="ru-RU" dirty="0" smtClean="0"/>
                </a:br>
                <a:r>
                  <a:rPr lang="ru-RU" dirty="0" smtClean="0"/>
                  <a:t/>
                </a:r>
                <a:br>
                  <a:rPr lang="ru-RU" dirty="0" smtClean="0"/>
                </a:br>
                <a:endParaRPr lang="en-US" dirty="0" smtClean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𝐺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𝑘</m:t>
                        </m:r>
                      </m:sup>
                    </m:sSup>
                    <m:r>
                      <a:rPr lang="en-US" b="0" i="0" smtClean="0">
                        <a:latin typeface="Cambria Math" charset="0"/>
                      </a:rPr>
                      <m:t>−</m:t>
                    </m:r>
                  </m:oMath>
                </a14:m>
                <a:r>
                  <a:rPr lang="ru-RU" dirty="0" smtClean="0"/>
                  <a:t> диагональные матрицы, диагональ такого же размера как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𝑤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𝑘</m:t>
                        </m:r>
                      </m:sup>
                    </m:sSup>
                  </m:oMath>
                </a14:m>
                <a:endParaRPr lang="en-US" dirty="0" smtClean="0"/>
              </a:p>
              <a:p>
                <a:r>
                  <a:rPr lang="ru-RU" dirty="0" smtClean="0"/>
                  <a:t>Две операции </a:t>
                </a:r>
                <a:r>
                  <a:rPr lang="en-US" dirty="0" smtClean="0"/>
                  <a:t>AllReduce</a:t>
                </a:r>
                <a:r>
                  <a:rPr lang="ru-RU" dirty="0" smtClean="0"/>
                  <a:t>. Работает быстрее агрегации при помощи </a:t>
                </a:r>
                <a:r>
                  <a:rPr lang="en-US" dirty="0" smtClean="0"/>
                  <a:t>Map-Reduce:</a:t>
                </a:r>
              </a:p>
              <a:p>
                <a:endParaRPr lang="ru-RU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52" t="-20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 smtClean="0"/>
              <a:t>4/3/17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A2549-6773-0241-8251-AB96BB4534D1}" type="slidenum">
              <a:rPr lang="en-US" smtClean="0"/>
              <a:t>18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9046" y="1560848"/>
            <a:ext cx="5651500" cy="1727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0171" y="4668896"/>
            <a:ext cx="5569249" cy="1606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4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Задача предсказания кликов по рекламе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2.1T</a:t>
            </a:r>
            <a:r>
              <a:rPr lang="ru-RU" b="1" dirty="0" smtClean="0"/>
              <a:t> </a:t>
            </a:r>
            <a:r>
              <a:rPr lang="ru-RU" dirty="0" smtClean="0"/>
              <a:t>разреженных признаков</a:t>
            </a:r>
            <a:endParaRPr lang="ru-RU" dirty="0"/>
          </a:p>
          <a:p>
            <a:r>
              <a:rPr lang="en-US" b="1" dirty="0" smtClean="0"/>
              <a:t>17B</a:t>
            </a:r>
            <a:r>
              <a:rPr lang="en-US" dirty="0" smtClean="0"/>
              <a:t> </a:t>
            </a:r>
            <a:r>
              <a:rPr lang="ru-RU" dirty="0" smtClean="0"/>
              <a:t>примеров</a:t>
            </a:r>
            <a:endParaRPr lang="ru-RU" dirty="0"/>
          </a:p>
          <a:p>
            <a:r>
              <a:rPr lang="en-US" b="1" dirty="0" smtClean="0"/>
              <a:t>16M</a:t>
            </a:r>
            <a:r>
              <a:rPr lang="en-US" dirty="0" smtClean="0"/>
              <a:t> </a:t>
            </a:r>
            <a:r>
              <a:rPr lang="ru-RU" dirty="0" smtClean="0"/>
              <a:t>параметров (</a:t>
            </a:r>
            <a:r>
              <a:rPr lang="en-US" dirty="0" smtClean="0"/>
              <a:t>24 hash bits</a:t>
            </a:r>
            <a:r>
              <a:rPr lang="ru-RU" dirty="0" smtClean="0"/>
              <a:t>)</a:t>
            </a:r>
            <a:endParaRPr lang="en-US" dirty="0"/>
          </a:p>
          <a:p>
            <a:r>
              <a:rPr lang="en-US" b="1" dirty="0"/>
              <a:t>1K</a:t>
            </a:r>
            <a:r>
              <a:rPr lang="en-US" dirty="0"/>
              <a:t> </a:t>
            </a:r>
            <a:r>
              <a:rPr lang="ru-RU" dirty="0" smtClean="0"/>
              <a:t>машин</a:t>
            </a:r>
          </a:p>
          <a:p>
            <a:r>
              <a:rPr lang="ru-RU" dirty="0" smtClean="0"/>
              <a:t>Оптимальный линейный классификатор за </a:t>
            </a:r>
            <a:r>
              <a:rPr lang="ru-RU" b="1" dirty="0" smtClean="0"/>
              <a:t>70 минут</a:t>
            </a:r>
            <a:endParaRPr lang="en-US" b="1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4/3/17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A2549-6773-0241-8251-AB96BB4534D1}" type="slidenum">
              <a:rPr lang="en-US" smtClean="0"/>
              <a:t>19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7439696" y="6400799"/>
            <a:ext cx="398386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hlinkClick r:id="rId2"/>
              </a:rPr>
              <a:t>http://people.cs.umass.edu/~</a:t>
            </a:r>
            <a:r>
              <a:rPr lang="en-US" sz="1000" dirty="0" smtClean="0">
                <a:hlinkClick r:id="rId2"/>
              </a:rPr>
              <a:t>mcgregor/stocworkshop/langford.pdf</a:t>
            </a:r>
            <a:endParaRPr lang="en-US" sz="1000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955" y="4030816"/>
            <a:ext cx="4593078" cy="158437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183486" y="4407503"/>
            <a:ext cx="507455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/>
              <a:t>Сэмплирование ухудшает качество </a:t>
            </a:r>
            <a:r>
              <a:rPr lang="mr-IN" sz="2400" dirty="0"/>
              <a:t>–</a:t>
            </a:r>
            <a:r>
              <a:rPr lang="ru-RU" sz="2400" dirty="0"/>
              <a:t> нужно учиться на всех данных!</a:t>
            </a:r>
            <a:endParaRPr lang="en-US" sz="2400" dirty="0"/>
          </a:p>
        </p:txBody>
      </p:sp>
      <p:sp>
        <p:nvSpPr>
          <p:cNvPr id="9" name="Rectangle 8"/>
          <p:cNvSpPr/>
          <p:nvPr/>
        </p:nvSpPr>
        <p:spPr>
          <a:xfrm>
            <a:off x="1901781" y="6400799"/>
            <a:ext cx="6096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>
                <a:hlinkClick r:id="rId4"/>
              </a:rPr>
              <a:t>http://fastml.com/vowpal-wabbit-eats-big-data-from-the-criteo-competition-for-breakfast</a:t>
            </a:r>
            <a:r>
              <a:rPr lang="en-US" sz="1000" dirty="0" smtClean="0">
                <a:hlinkClick r:id="rId4"/>
              </a:rPr>
              <a:t>/</a:t>
            </a:r>
            <a:endParaRPr lang="en-US" sz="1000" dirty="0" smtClean="0"/>
          </a:p>
        </p:txBody>
      </p:sp>
    </p:spTree>
    <p:extLst>
      <p:ext uri="{BB962C8B-B14F-4D97-AF65-F5344CB8AC3E}">
        <p14:creationId xmlns:p14="http://schemas.microsoft.com/office/powerpoint/2010/main" val="987504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Онлайн-обучение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 smtClean="0"/>
              <a:t>Онлайн-обучение </a:t>
            </a:r>
            <a:r>
              <a:rPr lang="mr-IN" dirty="0" smtClean="0"/>
              <a:t>–</a:t>
            </a:r>
            <a:r>
              <a:rPr lang="ru-RU" dirty="0" smtClean="0"/>
              <a:t> данные поступают последовательно, улучшаем модель после каждого нового примера</a:t>
            </a:r>
          </a:p>
          <a:p>
            <a:endParaRPr lang="ru-RU" dirty="0" smtClean="0"/>
          </a:p>
          <a:p>
            <a:pPr marL="0" indent="0">
              <a:buNone/>
            </a:pPr>
            <a:r>
              <a:rPr lang="ru-RU" dirty="0" smtClean="0"/>
              <a:t>Когда используется:</a:t>
            </a:r>
          </a:p>
          <a:p>
            <a:r>
              <a:rPr lang="ru-RU" dirty="0" smtClean="0"/>
              <a:t>Невозможно обучаться на всей выборке</a:t>
            </a:r>
          </a:p>
          <a:p>
            <a:r>
              <a:rPr lang="ru-RU" dirty="0" smtClean="0"/>
              <a:t>Вся выборка не помещается в память</a:t>
            </a:r>
          </a:p>
          <a:p>
            <a:r>
              <a:rPr lang="ru-RU" dirty="0" smtClean="0"/>
              <a:t>Нужно быстро адаптироваться к новым зависимостям в данных</a:t>
            </a:r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 smtClean="0"/>
              <a:t>4/3/17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A2549-6773-0241-8251-AB96BB4534D1}" type="slidenum">
              <a:rPr lang="en-US" smtClean="0"/>
              <a:t>2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061199" y="6400799"/>
            <a:ext cx="462280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 smtClean="0">
                <a:hlinkClick r:id="rId3"/>
              </a:rPr>
              <a:t>https://en.wikipedia.org/wiki/Online_machine_learning#Statistical_learning_models</a:t>
            </a:r>
            <a:endParaRPr lang="en-US" sz="1000" dirty="0" smtClean="0"/>
          </a:p>
        </p:txBody>
      </p:sp>
    </p:spTree>
    <p:extLst>
      <p:ext uri="{BB962C8B-B14F-4D97-AF65-F5344CB8AC3E}">
        <p14:creationId xmlns:p14="http://schemas.microsoft.com/office/powerpoint/2010/main" val="892297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Задача предсказания кликов по рекламе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4/3/17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A2549-6773-0241-8251-AB96BB4534D1}" type="slidenum">
              <a:rPr lang="en-US" smtClean="0"/>
              <a:t>20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296" y="1735740"/>
            <a:ext cx="5348317" cy="4339597"/>
          </a:xfrm>
          <a:prstGeom prst="rect">
            <a:avLst/>
          </a:prstGeom>
        </p:spPr>
      </p:pic>
      <p:pic>
        <p:nvPicPr>
          <p:cNvPr id="9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52987" y="1769390"/>
            <a:ext cx="5786505" cy="4220779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9436273" y="6400799"/>
            <a:ext cx="207781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hlinkClick r:id="rId4"/>
              </a:rPr>
              <a:t>https://</a:t>
            </a:r>
            <a:r>
              <a:rPr lang="en-US" sz="1000" dirty="0" smtClean="0">
                <a:hlinkClick r:id="rId4"/>
              </a:rPr>
              <a:t>arxiv.org/pdf/1110.4198.pdf</a:t>
            </a:r>
            <a:endParaRPr lang="en-US" sz="1000" dirty="0" smtClean="0"/>
          </a:p>
        </p:txBody>
      </p:sp>
    </p:spTree>
    <p:extLst>
      <p:ext uri="{BB962C8B-B14F-4D97-AF65-F5344CB8AC3E}">
        <p14:creationId xmlns:p14="http://schemas.microsoft.com/office/powerpoint/2010/main" val="1238221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Apache Spark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ru-RU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ru-RU" dirty="0" smtClean="0"/>
              <a:t>Фреймворк для выполнения распределенных задач</a:t>
            </a:r>
            <a:endParaRPr lang="en-US" dirty="0" smtClean="0"/>
          </a:p>
          <a:p>
            <a:r>
              <a:rPr lang="en-US" dirty="0" smtClean="0"/>
              <a:t>API </a:t>
            </a:r>
            <a:r>
              <a:rPr lang="ru-RU" dirty="0" smtClean="0"/>
              <a:t>на нескольких языках: </a:t>
            </a:r>
            <a:r>
              <a:rPr lang="en-US" dirty="0" smtClean="0"/>
              <a:t>Scala, Java, Python</a:t>
            </a:r>
            <a:endParaRPr lang="ru-RU" dirty="0" smtClean="0"/>
          </a:p>
          <a:p>
            <a:r>
              <a:rPr lang="ru-RU" dirty="0" smtClean="0"/>
              <a:t>Будем рассматривать на примере </a:t>
            </a:r>
            <a:r>
              <a:rPr lang="en-US" dirty="0" smtClean="0"/>
              <a:t>Python API </a:t>
            </a:r>
            <a:r>
              <a:rPr lang="mr-IN" dirty="0" smtClean="0"/>
              <a:t>–</a:t>
            </a:r>
            <a:r>
              <a:rPr lang="en-US" dirty="0" smtClean="0"/>
              <a:t> PySpark</a:t>
            </a:r>
            <a:endParaRPr lang="ru-RU" dirty="0" smtClean="0"/>
          </a:p>
          <a:p>
            <a:r>
              <a:rPr lang="ru-RU" dirty="0" smtClean="0"/>
              <a:t>Включает полезные модули</a:t>
            </a:r>
            <a:r>
              <a:rPr lang="en-US" dirty="0"/>
              <a:t>:</a:t>
            </a:r>
            <a:endParaRPr lang="ru-RU" dirty="0" smtClean="0"/>
          </a:p>
          <a:p>
            <a:pPr lvl="1"/>
            <a:r>
              <a:rPr lang="en-US" dirty="0" err="1" smtClean="0"/>
              <a:t>MLlib</a:t>
            </a:r>
            <a:r>
              <a:rPr lang="en-US" dirty="0" smtClean="0"/>
              <a:t>: </a:t>
            </a:r>
            <a:r>
              <a:rPr lang="ru-RU" dirty="0" smtClean="0"/>
              <a:t>алгоритмы машинного обучения</a:t>
            </a:r>
          </a:p>
          <a:p>
            <a:pPr lvl="1"/>
            <a:r>
              <a:rPr lang="en-US" dirty="0" smtClean="0"/>
              <a:t>Spark SQL: </a:t>
            </a:r>
            <a:r>
              <a:rPr lang="ru-RU" dirty="0" smtClean="0"/>
              <a:t>выполнение </a:t>
            </a:r>
            <a:r>
              <a:rPr lang="en-US" dirty="0" smtClean="0"/>
              <a:t>SQL </a:t>
            </a:r>
            <a:r>
              <a:rPr lang="ru-RU" dirty="0" smtClean="0"/>
              <a:t>запросов</a:t>
            </a:r>
            <a:r>
              <a:rPr lang="en-US" dirty="0" smtClean="0"/>
              <a:t> </a:t>
            </a:r>
            <a:r>
              <a:rPr lang="ru-RU" dirty="0" smtClean="0"/>
              <a:t>на кластере</a:t>
            </a:r>
          </a:p>
          <a:p>
            <a:pPr lvl="1"/>
            <a:r>
              <a:rPr lang="ru-RU" dirty="0" smtClean="0"/>
              <a:t>Алгоритмы на графах, потоковая обработка данных, </a:t>
            </a:r>
            <a:r>
              <a:rPr lang="mr-IN" dirty="0" smtClean="0"/>
              <a:t>…</a:t>
            </a:r>
            <a:endParaRPr lang="ru-RU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4/10/17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5787" y="1041621"/>
            <a:ext cx="2358017" cy="125426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0019406" y="6435496"/>
            <a:ext cx="143180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000">
                <a:hlinkClick r:id="rId4"/>
              </a:rPr>
              <a:t>http://</a:t>
            </a:r>
            <a:r>
              <a:rPr lang="en-US" sz="1000" dirty="0">
                <a:hlinkClick r:id="rId4"/>
              </a:rPr>
              <a:t>spark.apache.org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A2549-6773-0241-8251-AB96BB4534D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954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Join </a:t>
            </a:r>
            <a:r>
              <a:rPr lang="ru-RU" dirty="0" smtClean="0"/>
              <a:t>на </a:t>
            </a:r>
            <a:r>
              <a:rPr lang="en-US" dirty="0" smtClean="0"/>
              <a:t>SQL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Таблица</a:t>
            </a:r>
            <a:r>
              <a:rPr lang="en-US" dirty="0" smtClean="0"/>
              <a:t> </a:t>
            </a:r>
            <a:r>
              <a:rPr lang="en-US" b="1" dirty="0"/>
              <a:t>a</a:t>
            </a:r>
            <a:r>
              <a:rPr lang="ru-RU" dirty="0" smtClean="0"/>
              <a:t> </a:t>
            </a:r>
            <a:r>
              <a:rPr lang="mr-IN" dirty="0" smtClean="0"/>
              <a:t>–</a:t>
            </a:r>
            <a:r>
              <a:rPr lang="ru-RU" dirty="0" smtClean="0"/>
              <a:t> покупки пользователей (</a:t>
            </a:r>
            <a:r>
              <a:rPr lang="en-US" b="1" dirty="0" smtClean="0"/>
              <a:t>user</a:t>
            </a:r>
            <a:r>
              <a:rPr lang="en-US" dirty="0" smtClean="0"/>
              <a:t>, product, </a:t>
            </a:r>
            <a:r>
              <a:rPr lang="mr-IN" dirty="0" smtClean="0"/>
              <a:t>…</a:t>
            </a:r>
            <a:r>
              <a:rPr lang="en-US" dirty="0" smtClean="0"/>
              <a:t>)</a:t>
            </a:r>
            <a:endParaRPr lang="ru-RU" dirty="0" smtClean="0"/>
          </a:p>
          <a:p>
            <a:r>
              <a:rPr lang="ru-RU" dirty="0" smtClean="0"/>
              <a:t>Таблица </a:t>
            </a:r>
            <a:r>
              <a:rPr lang="en-US" b="1" dirty="0" smtClean="0"/>
              <a:t>b</a:t>
            </a:r>
            <a:r>
              <a:rPr lang="ru-RU" dirty="0" smtClean="0"/>
              <a:t> </a:t>
            </a:r>
            <a:r>
              <a:rPr lang="mr-IN" dirty="0" smtClean="0"/>
              <a:t>–</a:t>
            </a:r>
            <a:r>
              <a:rPr lang="ru-RU" dirty="0" smtClean="0"/>
              <a:t> информация о пользователях (</a:t>
            </a:r>
            <a:r>
              <a:rPr lang="en-US" b="1" dirty="0" smtClean="0"/>
              <a:t>user</a:t>
            </a:r>
            <a:r>
              <a:rPr lang="en-US" dirty="0" smtClean="0"/>
              <a:t>, state, </a:t>
            </a:r>
            <a:r>
              <a:rPr lang="mr-IN" dirty="0" smtClean="0"/>
              <a:t>…</a:t>
            </a:r>
            <a:r>
              <a:rPr lang="en-US" dirty="0" smtClean="0"/>
              <a:t>)</a:t>
            </a:r>
          </a:p>
          <a:p>
            <a:r>
              <a:rPr lang="ru-RU" dirty="0"/>
              <a:t>Хотим получить покупки продуктов по </a:t>
            </a:r>
            <a:r>
              <a:rPr lang="ru-RU" dirty="0" smtClean="0"/>
              <a:t>штатам</a:t>
            </a:r>
            <a:endParaRPr lang="en-US" dirty="0" smtClean="0"/>
          </a:p>
          <a:p>
            <a:r>
              <a:rPr lang="ru-RU" dirty="0"/>
              <a:t>Н</a:t>
            </a:r>
            <a:r>
              <a:rPr lang="ru-RU" dirty="0" smtClean="0"/>
              <a:t>ужно сделать </a:t>
            </a:r>
            <a:r>
              <a:rPr lang="en-US" dirty="0" smtClean="0"/>
              <a:t>join </a:t>
            </a:r>
            <a:r>
              <a:rPr lang="ru-RU" dirty="0" smtClean="0"/>
              <a:t>по </a:t>
            </a:r>
            <a:r>
              <a:rPr lang="en-US" b="1" dirty="0" smtClean="0"/>
              <a:t>user</a:t>
            </a:r>
            <a:endParaRPr lang="ru-RU" b="1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4/10/17</a:t>
            </a:r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303650" y="3331743"/>
            <a:ext cx="605394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/>
              <a:t>select</a:t>
            </a:r>
            <a:r>
              <a:rPr lang="en-US" sz="3600" dirty="0" smtClean="0"/>
              <a:t> </a:t>
            </a:r>
            <a:br>
              <a:rPr lang="en-US" sz="3600" dirty="0" smtClean="0"/>
            </a:br>
            <a:r>
              <a:rPr lang="en-US" sz="3600" dirty="0" smtClean="0"/>
              <a:t>  </a:t>
            </a:r>
            <a:r>
              <a:rPr lang="en-US" sz="3600" dirty="0" err="1" smtClean="0"/>
              <a:t>a.product</a:t>
            </a:r>
            <a:r>
              <a:rPr lang="en-US" sz="3600" dirty="0" smtClean="0"/>
              <a:t>,</a:t>
            </a:r>
            <a:br>
              <a:rPr lang="en-US" sz="3600" dirty="0" smtClean="0"/>
            </a:br>
            <a:r>
              <a:rPr lang="en-US" sz="3600" dirty="0" smtClean="0"/>
              <a:t>  </a:t>
            </a:r>
            <a:r>
              <a:rPr lang="en-US" sz="3600" dirty="0" err="1" smtClean="0"/>
              <a:t>b.state</a:t>
            </a:r>
            <a:endParaRPr lang="en-US" sz="3600" dirty="0" smtClean="0"/>
          </a:p>
          <a:p>
            <a:r>
              <a:rPr lang="en-US" sz="3600" b="1" dirty="0" smtClean="0"/>
              <a:t>from</a:t>
            </a:r>
          </a:p>
          <a:p>
            <a:r>
              <a:rPr lang="en-US" sz="3600" b="1" dirty="0"/>
              <a:t> </a:t>
            </a:r>
            <a:r>
              <a:rPr lang="en-US" sz="3600" b="1" dirty="0" smtClean="0"/>
              <a:t> </a:t>
            </a:r>
            <a:r>
              <a:rPr lang="en-US" sz="3600" dirty="0" smtClean="0"/>
              <a:t>a </a:t>
            </a:r>
            <a:r>
              <a:rPr lang="en-US" sz="3600" b="1" dirty="0" smtClean="0"/>
              <a:t>join </a:t>
            </a:r>
            <a:r>
              <a:rPr lang="en-US" sz="3600" dirty="0" smtClean="0"/>
              <a:t>b on </a:t>
            </a:r>
            <a:r>
              <a:rPr lang="en-US" sz="3600" dirty="0" err="1" smtClean="0">
                <a:solidFill>
                  <a:srgbClr val="C00000"/>
                </a:solidFill>
              </a:rPr>
              <a:t>a.user</a:t>
            </a:r>
            <a:r>
              <a:rPr lang="en-US" sz="3600" dirty="0" smtClean="0">
                <a:solidFill>
                  <a:srgbClr val="C00000"/>
                </a:solidFill>
              </a:rPr>
              <a:t> = </a:t>
            </a:r>
            <a:r>
              <a:rPr lang="en-US" sz="3600" dirty="0" err="1" smtClean="0">
                <a:solidFill>
                  <a:srgbClr val="C00000"/>
                </a:solidFill>
              </a:rPr>
              <a:t>b.user</a:t>
            </a:r>
            <a:endParaRPr lang="en-US" sz="3600" dirty="0">
              <a:solidFill>
                <a:srgbClr val="C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A2549-6773-0241-8251-AB96BB4534D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83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Join </a:t>
            </a:r>
            <a:r>
              <a:rPr lang="ru-RU" dirty="0" smtClean="0"/>
              <a:t>на </a:t>
            </a:r>
            <a:r>
              <a:rPr lang="en-US" dirty="0" smtClean="0"/>
              <a:t>MapReduce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Этот же запрос на </a:t>
            </a:r>
            <a:r>
              <a:rPr lang="en-US" dirty="0" smtClean="0"/>
              <a:t>MapReduce:</a:t>
            </a:r>
            <a:endParaRPr lang="ru-RU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4/10/17</a:t>
            </a:r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682396" y="1591249"/>
            <a:ext cx="10784800" cy="4563060"/>
            <a:chOff x="1547246" y="2170126"/>
            <a:chExt cx="9055100" cy="3831222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547246" y="2170126"/>
              <a:ext cx="9055100" cy="3831222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2571078" y="2850776"/>
              <a:ext cx="376517" cy="1495313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1959685" y="4367605"/>
              <a:ext cx="376517" cy="1495313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A2549-6773-0241-8251-AB96BB4534D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851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MapReduce: </a:t>
            </a:r>
            <a:r>
              <a:rPr lang="ru-RU" dirty="0" smtClean="0"/>
              <a:t>еще один </a:t>
            </a:r>
            <a:r>
              <a:rPr lang="en-US" dirty="0" smtClean="0"/>
              <a:t>join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В таблице </a:t>
            </a:r>
            <a:r>
              <a:rPr lang="en-US" b="1" dirty="0" smtClean="0"/>
              <a:t>c</a:t>
            </a:r>
            <a:r>
              <a:rPr lang="en-US" dirty="0" smtClean="0"/>
              <a:t> </a:t>
            </a:r>
            <a:r>
              <a:rPr lang="ru-RU" dirty="0" smtClean="0"/>
              <a:t>лежит информация о продуктах</a:t>
            </a:r>
            <a:r>
              <a:rPr lang="en-US" dirty="0" smtClean="0"/>
              <a:t> </a:t>
            </a:r>
            <a:r>
              <a:rPr lang="ru-RU" dirty="0" smtClean="0"/>
              <a:t>(</a:t>
            </a:r>
            <a:r>
              <a:rPr lang="en-US" b="1" dirty="0" smtClean="0"/>
              <a:t>product</a:t>
            </a:r>
            <a:r>
              <a:rPr lang="en-US" dirty="0" smtClean="0"/>
              <a:t>, type, </a:t>
            </a:r>
            <a:r>
              <a:rPr lang="mr-IN" dirty="0" smtClean="0"/>
              <a:t>…</a:t>
            </a:r>
            <a:r>
              <a:rPr lang="en-US" dirty="0" smtClean="0"/>
              <a:t>)</a:t>
            </a:r>
            <a:endParaRPr lang="ru-RU" dirty="0" smtClean="0"/>
          </a:p>
          <a:p>
            <a:r>
              <a:rPr lang="ru-RU" dirty="0" smtClean="0"/>
              <a:t>Решение на </a:t>
            </a:r>
            <a:r>
              <a:rPr lang="en-US" b="1" dirty="0" smtClean="0"/>
              <a:t>Hadoop MapReduce</a:t>
            </a:r>
            <a:r>
              <a:rPr lang="en-US" dirty="0" smtClean="0"/>
              <a:t>:</a:t>
            </a:r>
            <a:endParaRPr lang="ru-RU" dirty="0" smtClean="0"/>
          </a:p>
          <a:p>
            <a:endParaRPr lang="ru-RU" dirty="0"/>
          </a:p>
          <a:p>
            <a:endParaRPr lang="ru-RU" dirty="0" smtClean="0"/>
          </a:p>
          <a:p>
            <a:endParaRPr lang="ru-RU" dirty="0"/>
          </a:p>
          <a:p>
            <a:endParaRPr lang="ru-RU" dirty="0" smtClean="0"/>
          </a:p>
          <a:p>
            <a:endParaRPr lang="ru-RU" dirty="0"/>
          </a:p>
          <a:p>
            <a:endParaRPr lang="ru-RU" dirty="0" smtClean="0"/>
          </a:p>
          <a:p>
            <a:r>
              <a:rPr lang="ru-RU" dirty="0"/>
              <a:t>Промежуточные результаты </a:t>
            </a:r>
            <a:r>
              <a:rPr lang="ru-RU" dirty="0" smtClean="0"/>
              <a:t>пишутся на диск и читаются с диска</a:t>
            </a:r>
          </a:p>
          <a:p>
            <a:r>
              <a:rPr lang="ru-RU" dirty="0" smtClean="0"/>
              <a:t>Это медленно и не всегда необходимо!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4/10/17</a:t>
            </a:r>
            <a:endParaRPr lang="en-US" dirty="0"/>
          </a:p>
        </p:txBody>
      </p:sp>
      <p:grpSp>
        <p:nvGrpSpPr>
          <p:cNvPr id="62" name="Group 61"/>
          <p:cNvGrpSpPr/>
          <p:nvPr/>
        </p:nvGrpSpPr>
        <p:grpSpPr>
          <a:xfrm>
            <a:off x="1258956" y="2717152"/>
            <a:ext cx="9919261" cy="1801381"/>
            <a:chOff x="1166190" y="2743092"/>
            <a:chExt cx="9919261" cy="1801381"/>
          </a:xfrm>
        </p:grpSpPr>
        <p:sp>
          <p:nvSpPr>
            <p:cNvPr id="7" name="Magnetic Disk 6"/>
            <p:cNvSpPr/>
            <p:nvPr/>
          </p:nvSpPr>
          <p:spPr>
            <a:xfrm>
              <a:off x="1166191" y="2743092"/>
              <a:ext cx="1417983" cy="848551"/>
            </a:xfrm>
            <a:prstGeom prst="flowChartMagneticDisk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/>
                <a:t>a</a:t>
              </a:r>
              <a:endParaRPr lang="en-US" sz="2400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3013507" y="3343894"/>
              <a:ext cx="1649973" cy="69618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/>
                <a:t>join on user</a:t>
              </a:r>
              <a:endParaRPr lang="en-US" sz="2400" dirty="0"/>
            </a:p>
          </p:txBody>
        </p:sp>
        <p:sp>
          <p:nvSpPr>
            <p:cNvPr id="10" name="Magnetic Disk 9"/>
            <p:cNvSpPr/>
            <p:nvPr/>
          </p:nvSpPr>
          <p:spPr>
            <a:xfrm>
              <a:off x="5125953" y="2751444"/>
              <a:ext cx="1417984" cy="831847"/>
            </a:xfrm>
            <a:prstGeom prst="flowChartMagneticDisk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/>
                <a:t>a join b</a:t>
              </a:r>
              <a:endParaRPr lang="en-US" sz="2400" dirty="0"/>
            </a:p>
          </p:txBody>
        </p:sp>
        <p:sp>
          <p:nvSpPr>
            <p:cNvPr id="11" name="Magnetic Disk 10"/>
            <p:cNvSpPr/>
            <p:nvPr/>
          </p:nvSpPr>
          <p:spPr>
            <a:xfrm>
              <a:off x="9660832" y="3284417"/>
              <a:ext cx="1424619" cy="815143"/>
            </a:xfrm>
            <a:prstGeom prst="flowChartMagneticDisk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/>
                <a:t>result</a:t>
              </a:r>
              <a:endParaRPr lang="en-US" sz="2400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7006409" y="3385142"/>
              <a:ext cx="2191951" cy="613694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/>
                <a:t>join on product</a:t>
              </a:r>
              <a:endParaRPr lang="en-US" sz="2400" dirty="0"/>
            </a:p>
          </p:txBody>
        </p:sp>
        <p:cxnSp>
          <p:nvCxnSpPr>
            <p:cNvPr id="14" name="Straight Arrow Connector 13"/>
            <p:cNvCxnSpPr>
              <a:stCxn id="7" idx="4"/>
              <a:endCxn id="8" idx="1"/>
            </p:cNvCxnSpPr>
            <p:nvPr/>
          </p:nvCxnSpPr>
          <p:spPr>
            <a:xfrm>
              <a:off x="2584174" y="3167368"/>
              <a:ext cx="429333" cy="524621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>
              <a:stCxn id="8" idx="3"/>
              <a:endCxn id="10" idx="2"/>
            </p:cNvCxnSpPr>
            <p:nvPr/>
          </p:nvCxnSpPr>
          <p:spPr>
            <a:xfrm flipV="1">
              <a:off x="4663480" y="3167368"/>
              <a:ext cx="462473" cy="524621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>
              <a:stCxn id="40" idx="4"/>
              <a:endCxn id="12" idx="1"/>
            </p:cNvCxnSpPr>
            <p:nvPr/>
          </p:nvCxnSpPr>
          <p:spPr>
            <a:xfrm flipV="1">
              <a:off x="6543936" y="3691989"/>
              <a:ext cx="462473" cy="428209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>
              <a:stCxn id="12" idx="3"/>
              <a:endCxn id="11" idx="2"/>
            </p:cNvCxnSpPr>
            <p:nvPr/>
          </p:nvCxnSpPr>
          <p:spPr>
            <a:xfrm>
              <a:off x="9198360" y="3691989"/>
              <a:ext cx="46247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31" name="Magnetic Disk 30"/>
            <p:cNvSpPr/>
            <p:nvPr/>
          </p:nvSpPr>
          <p:spPr>
            <a:xfrm>
              <a:off x="1166190" y="3695922"/>
              <a:ext cx="1417983" cy="848551"/>
            </a:xfrm>
            <a:prstGeom prst="flowChartMagneticDisk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/>
                <a:t>b</a:t>
              </a:r>
              <a:endParaRPr lang="en-US" sz="2400" dirty="0"/>
            </a:p>
          </p:txBody>
        </p:sp>
        <p:cxnSp>
          <p:nvCxnSpPr>
            <p:cNvPr id="32" name="Straight Arrow Connector 31"/>
            <p:cNvCxnSpPr>
              <a:stCxn id="31" idx="4"/>
              <a:endCxn id="8" idx="1"/>
            </p:cNvCxnSpPr>
            <p:nvPr/>
          </p:nvCxnSpPr>
          <p:spPr>
            <a:xfrm flipV="1">
              <a:off x="2584173" y="3691989"/>
              <a:ext cx="429334" cy="428209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40" name="Magnetic Disk 39"/>
            <p:cNvSpPr/>
            <p:nvPr/>
          </p:nvSpPr>
          <p:spPr>
            <a:xfrm>
              <a:off x="5125953" y="3695922"/>
              <a:ext cx="1417983" cy="848551"/>
            </a:xfrm>
            <a:prstGeom prst="flowChartMagneticDisk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smtClean="0"/>
                <a:t>c</a:t>
              </a:r>
              <a:endParaRPr lang="en-US" sz="2400" dirty="0"/>
            </a:p>
          </p:txBody>
        </p:sp>
        <p:cxnSp>
          <p:nvCxnSpPr>
            <p:cNvPr id="45" name="Straight Arrow Connector 44"/>
            <p:cNvCxnSpPr>
              <a:stCxn id="10" idx="4"/>
              <a:endCxn id="12" idx="1"/>
            </p:cNvCxnSpPr>
            <p:nvPr/>
          </p:nvCxnSpPr>
          <p:spPr>
            <a:xfrm>
              <a:off x="6543937" y="3167368"/>
              <a:ext cx="462472" cy="524621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A2549-6773-0241-8251-AB96BB4534D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167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Spark:</a:t>
            </a:r>
            <a:r>
              <a:rPr lang="ru-RU" dirty="0" smtClean="0"/>
              <a:t> еще один </a:t>
            </a:r>
            <a:r>
              <a:rPr lang="en-US" dirty="0" smtClean="0"/>
              <a:t>join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0101" y="1041620"/>
            <a:ext cx="11529391" cy="5478450"/>
          </a:xfrm>
        </p:spPr>
        <p:txBody>
          <a:bodyPr>
            <a:normAutofit lnSpcReduction="10000"/>
          </a:bodyPr>
          <a:lstStyle/>
          <a:p>
            <a:r>
              <a:rPr lang="ru-RU" dirty="0" smtClean="0"/>
              <a:t>Решение на </a:t>
            </a:r>
            <a:r>
              <a:rPr lang="en-US" b="1" dirty="0" smtClean="0"/>
              <a:t>Spark</a:t>
            </a:r>
            <a:r>
              <a:rPr lang="en-US" dirty="0" smtClean="0"/>
              <a:t>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ru-RU" dirty="0" smtClean="0"/>
              <a:t>Результаты вычислений передаются по возможности в памяти </a:t>
            </a:r>
            <a:r>
              <a:rPr lang="ru-RU" b="1" dirty="0" smtClean="0"/>
              <a:t>без сохранения на диск</a:t>
            </a:r>
            <a:endParaRPr lang="en-US" b="1" dirty="0" smtClean="0"/>
          </a:p>
          <a:p>
            <a:r>
              <a:rPr lang="ru-RU" dirty="0" smtClean="0"/>
              <a:t>Промежуточные результаты можно </a:t>
            </a:r>
            <a:r>
              <a:rPr lang="ru-RU" b="1" dirty="0" smtClean="0"/>
              <a:t>закэшировать в памяти</a:t>
            </a:r>
            <a:r>
              <a:rPr lang="ru-RU" dirty="0" smtClean="0"/>
              <a:t> и выполнять над ними несколько операций (если хватает суммарной памяти машин)</a:t>
            </a:r>
          </a:p>
          <a:p>
            <a:r>
              <a:rPr lang="ru-RU" dirty="0" smtClean="0"/>
              <a:t>Вычисления можно представить в виде графа (</a:t>
            </a:r>
            <a:r>
              <a:rPr lang="en-US" b="1" dirty="0" smtClean="0"/>
              <a:t>DAG</a:t>
            </a:r>
            <a:r>
              <a:rPr lang="ru-RU" b="1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ru-RU" dirty="0" smtClean="0"/>
              <a:t>направленный граф без циклов)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4/10/17</a:t>
            </a:r>
            <a:endParaRPr lang="en-US" dirty="0"/>
          </a:p>
        </p:txBody>
      </p:sp>
      <p:grpSp>
        <p:nvGrpSpPr>
          <p:cNvPr id="34" name="Group 33"/>
          <p:cNvGrpSpPr/>
          <p:nvPr/>
        </p:nvGrpSpPr>
        <p:grpSpPr>
          <a:xfrm>
            <a:off x="1115165" y="1627353"/>
            <a:ext cx="9919261" cy="2095237"/>
            <a:chOff x="1086677" y="3746325"/>
            <a:chExt cx="9919261" cy="2095237"/>
          </a:xfrm>
        </p:grpSpPr>
        <p:sp>
          <p:nvSpPr>
            <p:cNvPr id="35" name="Magnetic Disk 34"/>
            <p:cNvSpPr/>
            <p:nvPr/>
          </p:nvSpPr>
          <p:spPr>
            <a:xfrm>
              <a:off x="1086677" y="3746325"/>
              <a:ext cx="1417983" cy="848551"/>
            </a:xfrm>
            <a:prstGeom prst="flowChartMagneticDisk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/>
                <a:t>a</a:t>
              </a:r>
              <a:endParaRPr lang="en-US" sz="2400" dirty="0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2933994" y="4351060"/>
              <a:ext cx="1649973" cy="69618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/>
                <a:t>join on user</a:t>
              </a:r>
              <a:endParaRPr lang="en-US" sz="2400" dirty="0"/>
            </a:p>
          </p:txBody>
        </p:sp>
        <p:sp>
          <p:nvSpPr>
            <p:cNvPr id="37" name="Magnetic Disk 36"/>
            <p:cNvSpPr/>
            <p:nvPr/>
          </p:nvSpPr>
          <p:spPr>
            <a:xfrm>
              <a:off x="9581319" y="4283697"/>
              <a:ext cx="1424619" cy="815143"/>
            </a:xfrm>
            <a:prstGeom prst="flowChartMagneticDisk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/>
                <a:t>result</a:t>
              </a:r>
              <a:endParaRPr lang="en-US" sz="2400" dirty="0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6926896" y="4384422"/>
              <a:ext cx="2191951" cy="613694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/>
                <a:t>join on product</a:t>
              </a:r>
              <a:endParaRPr lang="en-US" sz="2400" dirty="0"/>
            </a:p>
          </p:txBody>
        </p:sp>
        <p:cxnSp>
          <p:nvCxnSpPr>
            <p:cNvPr id="39" name="Straight Arrow Connector 38"/>
            <p:cNvCxnSpPr>
              <a:stCxn id="39" idx="4"/>
              <a:endCxn id="41" idx="1"/>
            </p:cNvCxnSpPr>
            <p:nvPr/>
          </p:nvCxnSpPr>
          <p:spPr>
            <a:xfrm>
              <a:off x="2504661" y="4174534"/>
              <a:ext cx="429333" cy="524621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>
              <a:stCxn id="41" idx="3"/>
              <a:endCxn id="46" idx="1"/>
            </p:cNvCxnSpPr>
            <p:nvPr/>
          </p:nvCxnSpPr>
          <p:spPr>
            <a:xfrm flipV="1">
              <a:off x="4583967" y="4691269"/>
              <a:ext cx="2342929" cy="7886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>
              <a:endCxn id="46" idx="1"/>
            </p:cNvCxnSpPr>
            <p:nvPr/>
          </p:nvCxnSpPr>
          <p:spPr>
            <a:xfrm flipV="1">
              <a:off x="6373651" y="4691269"/>
              <a:ext cx="553245" cy="726018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>
              <a:stCxn id="46" idx="3"/>
              <a:endCxn id="44" idx="2"/>
            </p:cNvCxnSpPr>
            <p:nvPr/>
          </p:nvCxnSpPr>
          <p:spPr>
            <a:xfrm>
              <a:off x="9118847" y="4691269"/>
              <a:ext cx="46247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44" name="Magnetic Disk 43"/>
            <p:cNvSpPr/>
            <p:nvPr/>
          </p:nvSpPr>
          <p:spPr>
            <a:xfrm>
              <a:off x="1086677" y="4703088"/>
              <a:ext cx="1417983" cy="848551"/>
            </a:xfrm>
            <a:prstGeom prst="flowChartMagneticDisk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/>
                <a:t>b</a:t>
              </a:r>
              <a:endParaRPr lang="en-US" sz="2400" dirty="0"/>
            </a:p>
          </p:txBody>
        </p:sp>
        <p:cxnSp>
          <p:nvCxnSpPr>
            <p:cNvPr id="46" name="Straight Arrow Connector 45"/>
            <p:cNvCxnSpPr>
              <a:endCxn id="41" idx="1"/>
            </p:cNvCxnSpPr>
            <p:nvPr/>
          </p:nvCxnSpPr>
          <p:spPr>
            <a:xfrm flipV="1">
              <a:off x="2504660" y="4699155"/>
              <a:ext cx="429334" cy="428209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47" name="Magnetic Disk 46"/>
            <p:cNvSpPr/>
            <p:nvPr/>
          </p:nvSpPr>
          <p:spPr>
            <a:xfrm>
              <a:off x="4955668" y="4993011"/>
              <a:ext cx="1417983" cy="848551"/>
            </a:xfrm>
            <a:prstGeom prst="flowChartMagneticDisk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smtClean="0"/>
                <a:t>c</a:t>
              </a:r>
              <a:endParaRPr lang="en-US" sz="2400" dirty="0"/>
            </a:p>
          </p:txBody>
        </p: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A2549-6773-0241-8251-AB96BB4534D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770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RDD</a:t>
            </a:r>
            <a:r>
              <a:rPr lang="ru-RU" smtClean="0"/>
              <a:t> в </a:t>
            </a:r>
            <a:r>
              <a:rPr lang="en-US" smtClean="0"/>
              <a:t>Spark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b="1" dirty="0" smtClean="0"/>
          </a:p>
          <a:p>
            <a:r>
              <a:rPr lang="en-US" b="1" dirty="0" smtClean="0"/>
              <a:t>RDD</a:t>
            </a:r>
            <a:r>
              <a:rPr lang="ru-RU" dirty="0" smtClean="0"/>
              <a:t> (</a:t>
            </a:r>
            <a:r>
              <a:rPr lang="en-US" dirty="0" smtClean="0"/>
              <a:t>resilient distributed dataset</a:t>
            </a:r>
            <a:r>
              <a:rPr lang="ru-RU" dirty="0" smtClean="0"/>
              <a:t>) </a:t>
            </a:r>
            <a:r>
              <a:rPr lang="mr-IN" dirty="0" smtClean="0"/>
              <a:t>–</a:t>
            </a:r>
            <a:r>
              <a:rPr lang="ru-RU" dirty="0" smtClean="0"/>
              <a:t> восстанавливаемый распределенный набор данных</a:t>
            </a:r>
          </a:p>
          <a:p>
            <a:pPr lvl="1"/>
            <a:r>
              <a:rPr lang="ru-RU" dirty="0" smtClean="0"/>
              <a:t>Набор данных хранится распределенно на разных машинах</a:t>
            </a:r>
          </a:p>
          <a:p>
            <a:pPr lvl="1"/>
            <a:r>
              <a:rPr lang="ru-RU" dirty="0" smtClean="0"/>
              <a:t>Потерянные части могут быть восстановлены (известна цепочка вычислений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DAG</a:t>
            </a:r>
            <a:r>
              <a:rPr lang="ru-RU" dirty="0" smtClean="0"/>
              <a:t>)</a:t>
            </a:r>
            <a:endParaRPr lang="ru-RU" dirty="0"/>
          </a:p>
          <a:p>
            <a:pPr lvl="1"/>
            <a:endParaRPr lang="ru-RU" dirty="0" smtClean="0"/>
          </a:p>
          <a:p>
            <a:r>
              <a:rPr lang="ru-RU" dirty="0" smtClean="0"/>
              <a:t>Как сделать </a:t>
            </a:r>
            <a:r>
              <a:rPr lang="en-US" dirty="0" smtClean="0"/>
              <a:t>RDD?</a:t>
            </a:r>
            <a:endParaRPr lang="ru-RU" dirty="0" smtClean="0"/>
          </a:p>
          <a:p>
            <a:pPr lvl="1"/>
            <a:r>
              <a:rPr lang="ru-RU" dirty="0" smtClean="0"/>
              <a:t>Из файла</a:t>
            </a:r>
            <a:r>
              <a:rPr lang="en-US" dirty="0" smtClean="0"/>
              <a:t> (</a:t>
            </a:r>
            <a:r>
              <a:rPr lang="ru-RU" dirty="0" smtClean="0"/>
              <a:t>например, в </a:t>
            </a:r>
            <a:r>
              <a:rPr lang="en-US" dirty="0" smtClean="0"/>
              <a:t>HDFS)</a:t>
            </a:r>
            <a:endParaRPr lang="en-US" b="1" dirty="0" smtClean="0"/>
          </a:p>
          <a:p>
            <a:pPr lvl="1"/>
            <a:r>
              <a:rPr lang="ru-RU" b="1" dirty="0" smtClean="0"/>
              <a:t>Распараллелив</a:t>
            </a:r>
            <a:r>
              <a:rPr lang="ru-RU" dirty="0" smtClean="0"/>
              <a:t> </a:t>
            </a:r>
            <a:r>
              <a:rPr lang="en-US" dirty="0" smtClean="0"/>
              <a:t>Python </a:t>
            </a:r>
            <a:r>
              <a:rPr lang="ru-RU" dirty="0" smtClean="0"/>
              <a:t>коллекцию (список, итератор, </a:t>
            </a:r>
            <a:r>
              <a:rPr lang="mr-IN" dirty="0" smtClean="0"/>
              <a:t>…</a:t>
            </a:r>
            <a:r>
              <a:rPr lang="ru-RU" dirty="0" smtClean="0"/>
              <a:t>)</a:t>
            </a:r>
          </a:p>
          <a:p>
            <a:pPr lvl="1"/>
            <a:r>
              <a:rPr lang="ru-RU" b="1" dirty="0" smtClean="0"/>
              <a:t>Трансформацией</a:t>
            </a:r>
            <a:r>
              <a:rPr lang="ru-RU" dirty="0" smtClean="0"/>
              <a:t> из другого </a:t>
            </a:r>
            <a:r>
              <a:rPr lang="en-US" dirty="0" smtClean="0"/>
              <a:t>RDD</a:t>
            </a:r>
          </a:p>
          <a:p>
            <a:pPr lvl="1"/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4/10/17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A2549-6773-0241-8251-AB96BB4534D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562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smtClean="0"/>
              <a:t>Операции над </a:t>
            </a:r>
            <a:r>
              <a:rPr lang="en-US" smtClean="0"/>
              <a:t>RDD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Программа на </a:t>
            </a:r>
            <a:r>
              <a:rPr lang="en-US" dirty="0" smtClean="0"/>
              <a:t>Spark </a:t>
            </a:r>
            <a:r>
              <a:rPr lang="ru-RU" dirty="0" smtClean="0"/>
              <a:t>пишется в терминах операций над </a:t>
            </a:r>
            <a:r>
              <a:rPr lang="en-US" dirty="0" smtClean="0"/>
              <a:t>RDD</a:t>
            </a:r>
          </a:p>
          <a:p>
            <a:r>
              <a:rPr lang="ru-RU" b="1" dirty="0" smtClean="0"/>
              <a:t>Трансформации</a:t>
            </a:r>
            <a:r>
              <a:rPr lang="ru-RU" dirty="0" smtClean="0"/>
              <a:t>:</a:t>
            </a:r>
          </a:p>
          <a:p>
            <a:pPr lvl="1"/>
            <a:r>
              <a:rPr lang="en-US" dirty="0" smtClean="0"/>
              <a:t>RDD </a:t>
            </a:r>
            <a:r>
              <a:rPr lang="en-US" dirty="0" smtClean="0">
                <a:sym typeface="Wingdings"/>
              </a:rPr>
              <a:t> </a:t>
            </a:r>
            <a:r>
              <a:rPr lang="en-US" dirty="0" smtClean="0"/>
              <a:t>RDD</a:t>
            </a:r>
            <a:endParaRPr lang="ru-RU" dirty="0" smtClean="0"/>
          </a:p>
          <a:p>
            <a:pPr lvl="1"/>
            <a:r>
              <a:rPr lang="ru-RU" dirty="0" smtClean="0"/>
              <a:t>Ленивые </a:t>
            </a:r>
            <a:r>
              <a:rPr lang="mr-IN" dirty="0" smtClean="0"/>
              <a:t>–</a:t>
            </a:r>
            <a:r>
              <a:rPr lang="ru-RU" dirty="0" smtClean="0"/>
              <a:t> не вычисляются сразу</a:t>
            </a:r>
          </a:p>
          <a:p>
            <a:pPr lvl="1"/>
            <a:r>
              <a:rPr lang="ru-RU" dirty="0" smtClean="0"/>
              <a:t>Примеры: </a:t>
            </a:r>
            <a:r>
              <a:rPr lang="en-US" b="1" dirty="0" smtClean="0"/>
              <a:t>map, </a:t>
            </a:r>
            <a:r>
              <a:rPr lang="en-US" b="1" dirty="0" err="1" smtClean="0"/>
              <a:t>reduceByKey</a:t>
            </a:r>
            <a:r>
              <a:rPr lang="en-US" b="1" dirty="0" smtClean="0"/>
              <a:t>, join</a:t>
            </a:r>
            <a:endParaRPr lang="en-US" dirty="0" smtClean="0"/>
          </a:p>
          <a:p>
            <a:r>
              <a:rPr lang="ru-RU" b="1" dirty="0" smtClean="0"/>
              <a:t>Действия</a:t>
            </a:r>
            <a:r>
              <a:rPr lang="ru-RU" dirty="0" smtClean="0"/>
              <a:t>:</a:t>
            </a:r>
          </a:p>
          <a:p>
            <a:pPr lvl="1"/>
            <a:r>
              <a:rPr lang="ru-RU" dirty="0" smtClean="0"/>
              <a:t>Приводят к вычислению </a:t>
            </a:r>
            <a:r>
              <a:rPr lang="en-US" dirty="0" smtClean="0"/>
              <a:t>RDD</a:t>
            </a:r>
          </a:p>
          <a:p>
            <a:pPr lvl="1"/>
            <a:r>
              <a:rPr lang="ru-RU" dirty="0" smtClean="0"/>
              <a:t>Примеры: </a:t>
            </a:r>
            <a:r>
              <a:rPr lang="en-US" b="1" dirty="0" err="1" smtClean="0"/>
              <a:t>saveAsTextFile</a:t>
            </a:r>
            <a:r>
              <a:rPr lang="en-US" b="1" dirty="0" smtClean="0"/>
              <a:t>, collect, count</a:t>
            </a:r>
            <a:endParaRPr lang="en-US" dirty="0" smtClean="0"/>
          </a:p>
          <a:p>
            <a:r>
              <a:rPr lang="ru-RU" b="1" dirty="0" smtClean="0"/>
              <a:t>Другие операции</a:t>
            </a:r>
            <a:r>
              <a:rPr lang="ru-RU" dirty="0" smtClean="0"/>
              <a:t>:</a:t>
            </a:r>
          </a:p>
          <a:p>
            <a:pPr lvl="1"/>
            <a:r>
              <a:rPr lang="en-US" b="1" dirty="0" smtClean="0"/>
              <a:t>persist, cache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ru-RU" dirty="0" smtClean="0"/>
              <a:t>помечают </a:t>
            </a:r>
            <a:r>
              <a:rPr lang="en-US" dirty="0" smtClean="0"/>
              <a:t>RDD </a:t>
            </a:r>
            <a:r>
              <a:rPr lang="ru-RU" dirty="0" smtClean="0"/>
              <a:t>для сохранения в памяти/на диске при первом их вычислении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4/10/17</a:t>
            </a:r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7881169" y="6423752"/>
            <a:ext cx="341952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hlinkClick r:id="rId3"/>
              </a:rPr>
              <a:t>http://</a:t>
            </a:r>
            <a:r>
              <a:rPr lang="en-US" sz="1000" dirty="0" smtClean="0">
                <a:hlinkClick r:id="rId3"/>
              </a:rPr>
              <a:t>spark.apache.org/docs/latest/programming-guide.html</a:t>
            </a:r>
            <a:endParaRPr lang="en-US" sz="1000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A2549-6773-0241-8251-AB96BB4534D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606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Пример трансформации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4/10/17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A2549-6773-0241-8251-AB96BB4534D1}" type="slidenum">
              <a:rPr lang="en-US" smtClean="0"/>
              <a:pPr/>
              <a:t>28</a:t>
            </a:fld>
            <a:endParaRPr lang="en-US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09563" y="1810284"/>
            <a:ext cx="11530012" cy="3615256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004831" y="2891315"/>
            <a:ext cx="4859608" cy="43143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575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smtClean="0"/>
              <a:t>Пример трансформации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4/10/17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A2549-6773-0241-8251-AB96BB4534D1}" type="slidenum">
              <a:rPr lang="en-US" smtClean="0"/>
              <a:pPr/>
              <a:t>29</a:t>
            </a:fld>
            <a:endParaRPr lang="en-US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9563" y="1810284"/>
            <a:ext cx="11530012" cy="3615256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2004831" y="2891315"/>
            <a:ext cx="6739924" cy="43143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521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На примере линейной регрессии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367" y="1023372"/>
            <a:ext cx="11529391" cy="5152444"/>
          </a:xfrm>
        </p:spPr>
        <p:txBody>
          <a:bodyPr>
            <a:normAutofit/>
          </a:bodyPr>
          <a:lstStyle/>
          <a:p>
            <a:r>
              <a:rPr lang="ru-RU" dirty="0" smtClean="0"/>
              <a:t>Обучение на всей выборке:</a:t>
            </a:r>
            <a:br>
              <a:rPr lang="ru-RU" dirty="0" smtClean="0"/>
            </a:br>
            <a:r>
              <a:rPr lang="ru-RU" dirty="0" smtClean="0"/>
              <a:t/>
            </a:r>
            <a:br>
              <a:rPr lang="ru-RU" dirty="0" smtClean="0"/>
            </a:br>
            <a:endParaRPr lang="en-US" dirty="0" smtClean="0"/>
          </a:p>
          <a:p>
            <a:r>
              <a:rPr lang="ru-RU" dirty="0" smtClean="0"/>
              <a:t>Можно обновлять веса</a:t>
            </a:r>
            <a:r>
              <a:rPr lang="en-US" dirty="0" smtClean="0"/>
              <a:t> </a:t>
            </a:r>
            <a:r>
              <a:rPr lang="ru-RU" dirty="0" smtClean="0"/>
              <a:t>рекурсивно:</a:t>
            </a:r>
            <a:br>
              <a:rPr lang="ru-RU" dirty="0" smtClean="0"/>
            </a:br>
            <a:r>
              <a:rPr lang="ru-RU" dirty="0" smtClean="0"/>
              <a:t/>
            </a:r>
            <a:br>
              <a:rPr lang="ru-RU" dirty="0" smtClean="0"/>
            </a:br>
            <a:r>
              <a:rPr lang="ru-RU" dirty="0" smtClean="0"/>
              <a:t/>
            </a:r>
            <a:br>
              <a:rPr lang="ru-RU" dirty="0" smtClean="0"/>
            </a:br>
            <a:r>
              <a:rPr lang="ru-RU" dirty="0" smtClean="0"/>
              <a:t/>
            </a:r>
            <a:br>
              <a:rPr lang="ru-RU" dirty="0" smtClean="0"/>
            </a:br>
            <a:r>
              <a:rPr lang="ru-RU" dirty="0" smtClean="0"/>
              <a:t/>
            </a:r>
            <a:br>
              <a:rPr lang="ru-RU" dirty="0" smtClean="0"/>
            </a:br>
            <a:endParaRPr lang="ru-RU" dirty="0" smtClean="0"/>
          </a:p>
          <a:p>
            <a:r>
              <a:rPr lang="ru-RU" dirty="0" smtClean="0"/>
              <a:t>Стохастический градиентный спуск (</a:t>
            </a:r>
            <a:r>
              <a:rPr lang="en-US" dirty="0" smtClean="0"/>
              <a:t>SGD):</a:t>
            </a:r>
            <a:endParaRPr lang="ru-RU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4/3/17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A2549-6773-0241-8251-AB96BB4534D1}" type="slidenum">
              <a:rPr lang="en-US" smtClean="0"/>
              <a:t>3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3417" b="15008"/>
          <a:stretch/>
        </p:blipFill>
        <p:spPr>
          <a:xfrm>
            <a:off x="4357801" y="1479620"/>
            <a:ext cx="3433875" cy="550621"/>
          </a:xfrm>
          <a:prstGeom prst="rect">
            <a:avLst/>
          </a:prstGeom>
        </p:spPr>
      </p:pic>
      <p:grpSp>
        <p:nvGrpSpPr>
          <p:cNvPr id="22" name="Group 21"/>
          <p:cNvGrpSpPr/>
          <p:nvPr/>
        </p:nvGrpSpPr>
        <p:grpSpPr>
          <a:xfrm>
            <a:off x="2240471" y="2743189"/>
            <a:ext cx="8234709" cy="1521971"/>
            <a:chOff x="2240471" y="2743189"/>
            <a:chExt cx="8234709" cy="1521971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33157" b="1481"/>
            <a:stretch/>
          </p:blipFill>
          <p:spPr>
            <a:xfrm>
              <a:off x="2240471" y="3697905"/>
              <a:ext cx="2438400" cy="549371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8482" b="6902"/>
            <a:stretch/>
          </p:blipFill>
          <p:spPr>
            <a:xfrm>
              <a:off x="5436569" y="2743189"/>
              <a:ext cx="5038611" cy="1521971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9102"/>
            <a:stretch/>
          </p:blipFill>
          <p:spPr>
            <a:xfrm>
              <a:off x="2499744" y="2950023"/>
              <a:ext cx="1919854" cy="645455"/>
            </a:xfrm>
            <a:prstGeom prst="rect">
              <a:avLst/>
            </a:prstGeom>
          </p:spPr>
        </p:pic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40905" y="5326457"/>
            <a:ext cx="5267666" cy="639092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7413172" y="4453646"/>
            <a:ext cx="2192579" cy="872809"/>
            <a:chOff x="7413172" y="4453646"/>
            <a:chExt cx="2192579" cy="872809"/>
          </a:xfrm>
        </p:grpSpPr>
        <p:cxnSp>
          <p:nvCxnSpPr>
            <p:cNvPr id="20" name="Curved Connector 19"/>
            <p:cNvCxnSpPr/>
            <p:nvPr/>
          </p:nvCxnSpPr>
          <p:spPr>
            <a:xfrm rot="10800000" flipV="1">
              <a:off x="7413172" y="4453646"/>
              <a:ext cx="1690408" cy="872809"/>
            </a:xfrm>
            <a:prstGeom prst="curvedConnector3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8406255" y="4754210"/>
              <a:ext cx="119949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2400" dirty="0" smtClean="0"/>
                <a:t>Похожи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886129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smtClean="0"/>
              <a:t>Пример действия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4/10/17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A2549-6773-0241-8251-AB96BB4534D1}" type="slidenum">
              <a:rPr lang="en-US" smtClean="0"/>
              <a:pPr/>
              <a:t>30</a:t>
            </a:fld>
            <a:endParaRPr lang="en-US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09563" y="1810284"/>
            <a:ext cx="11530012" cy="3615256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773011" y="3728441"/>
            <a:ext cx="6997502" cy="43143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863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MapReduce</a:t>
            </a:r>
            <a:r>
              <a:rPr lang="ru-RU" smtClean="0"/>
              <a:t> как две операции в </a:t>
            </a:r>
            <a:r>
              <a:rPr lang="en-US" smtClean="0"/>
              <a:t>Spark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4/10/17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A2549-6773-0241-8251-AB96BB4534D1}" type="slidenum">
              <a:rPr lang="en-US" smtClean="0"/>
              <a:pPr/>
              <a:t>31</a:t>
            </a:fld>
            <a:endParaRPr lang="en-US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9563" y="1366912"/>
            <a:ext cx="11530012" cy="4502001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214960" y="2904192"/>
            <a:ext cx="10079811" cy="86931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962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DataFrame</a:t>
            </a:r>
            <a:r>
              <a:rPr lang="en-US" dirty="0" smtClean="0"/>
              <a:t> API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ru-RU" dirty="0" smtClean="0"/>
              <a:t>Работает с </a:t>
            </a:r>
            <a:r>
              <a:rPr lang="en-US" dirty="0" err="1" smtClean="0"/>
              <a:t>DataFrame</a:t>
            </a:r>
            <a:r>
              <a:rPr lang="en-US" dirty="0" smtClean="0"/>
              <a:t> (</a:t>
            </a:r>
            <a:r>
              <a:rPr lang="ru-RU" dirty="0" smtClean="0"/>
              <a:t>таблицы)</a:t>
            </a:r>
          </a:p>
          <a:p>
            <a:r>
              <a:rPr lang="ru-RU" dirty="0" smtClean="0"/>
              <a:t>Поддерживает </a:t>
            </a:r>
            <a:r>
              <a:rPr lang="en-US" dirty="0" smtClean="0"/>
              <a:t>SQL </a:t>
            </a:r>
            <a:r>
              <a:rPr lang="ru-RU" dirty="0" smtClean="0"/>
              <a:t>запросы</a:t>
            </a:r>
          </a:p>
          <a:p>
            <a:r>
              <a:rPr lang="ru-RU" dirty="0" smtClean="0"/>
              <a:t>Умеет конвертировать из/в </a:t>
            </a:r>
            <a:r>
              <a:rPr lang="en-US" dirty="0" smtClean="0"/>
              <a:t>Pandas </a:t>
            </a:r>
            <a:r>
              <a:rPr lang="en-US" dirty="0" err="1" smtClean="0"/>
              <a:t>DataFrame</a:t>
            </a:r>
            <a:endParaRPr lang="en-US" dirty="0" smtClean="0"/>
          </a:p>
          <a:p>
            <a:r>
              <a:rPr lang="ru-RU" dirty="0" smtClean="0"/>
              <a:t>Вычисления производятся на </a:t>
            </a:r>
            <a:r>
              <a:rPr lang="en-US" dirty="0" smtClean="0"/>
              <a:t>Java </a:t>
            </a:r>
            <a:r>
              <a:rPr lang="ru-RU" dirty="0" smtClean="0"/>
              <a:t>(без </a:t>
            </a:r>
            <a:r>
              <a:rPr lang="en-US" dirty="0" smtClean="0"/>
              <a:t>Python)</a:t>
            </a:r>
          </a:p>
          <a:p>
            <a:pPr lvl="1"/>
            <a:r>
              <a:rPr lang="ru-RU" dirty="0" smtClean="0"/>
              <a:t>Для этого нужно использовать базовые типы и коллекции в колонках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4/10/17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A2549-6773-0241-8251-AB96BB4534D1}" type="slidenum">
              <a:rPr lang="en-US" smtClean="0"/>
              <a:t>32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5496" y="1166342"/>
            <a:ext cx="4038600" cy="14859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7697273" y="6400799"/>
            <a:ext cx="381643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hlinkClick r:id="rId3"/>
              </a:rPr>
              <a:t>http://</a:t>
            </a:r>
            <a:r>
              <a:rPr lang="en-US" sz="1000" dirty="0" smtClean="0">
                <a:hlinkClick r:id="rId3"/>
              </a:rPr>
              <a:t>spark.apache.org/docs/latest/sql-programming-guide.html</a:t>
            </a:r>
            <a:endParaRPr lang="en-US" sz="1000" dirty="0" smtClean="0"/>
          </a:p>
        </p:txBody>
      </p:sp>
    </p:spTree>
    <p:extLst>
      <p:ext uri="{BB962C8B-B14F-4D97-AF65-F5344CB8AC3E}">
        <p14:creationId xmlns:p14="http://schemas.microsoft.com/office/powerpoint/2010/main" val="75559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DataFrame</a:t>
            </a:r>
            <a:r>
              <a:rPr lang="en-US" dirty="0"/>
              <a:t> API </a:t>
            </a:r>
            <a:r>
              <a:rPr lang="ru-RU" dirty="0"/>
              <a:t>пример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4/10/17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A2549-6773-0241-8251-AB96BB4534D1}" type="slidenum">
              <a:rPr lang="en-US" smtClean="0"/>
              <a:t>33</a:t>
            </a:fld>
            <a:endParaRPr lang="en-US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9563" y="1748019"/>
            <a:ext cx="11530012" cy="3739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134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DataFrame</a:t>
            </a:r>
            <a:r>
              <a:rPr lang="en-US" dirty="0"/>
              <a:t> API </a:t>
            </a:r>
            <a:r>
              <a:rPr lang="ru-RU" dirty="0"/>
              <a:t>пример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1877" y="1041400"/>
            <a:ext cx="10425383" cy="5153025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4/10/17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A2549-6773-0241-8251-AB96BB4534D1}" type="slidenum">
              <a:rPr lang="en-US" smtClean="0"/>
              <a:t>34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7921077" y="5449900"/>
            <a:ext cx="23650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Native Java Types</a:t>
            </a:r>
            <a:endParaRPr lang="en-US" sz="2400"/>
          </a:p>
        </p:txBody>
      </p:sp>
      <p:cxnSp>
        <p:nvCxnSpPr>
          <p:cNvPr id="8" name="Straight Arrow Connector 7"/>
          <p:cNvCxnSpPr/>
          <p:nvPr/>
        </p:nvCxnSpPr>
        <p:spPr>
          <a:xfrm flipH="1" flipV="1">
            <a:off x="6529589" y="5680732"/>
            <a:ext cx="1391488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4634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DataFrame</a:t>
            </a:r>
            <a:r>
              <a:rPr lang="en-US" dirty="0" smtClean="0"/>
              <a:t> API </a:t>
            </a:r>
            <a:r>
              <a:rPr lang="ru-RU" dirty="0" smtClean="0"/>
              <a:t>пример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4/10/17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A2549-6773-0241-8251-AB96BB4534D1}" type="slidenum">
              <a:rPr lang="en-US" smtClean="0"/>
              <a:t>35</a:t>
            </a:fld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9563" y="1192428"/>
            <a:ext cx="11530012" cy="485096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921077" y="2907097"/>
            <a:ext cx="34992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 smtClean="0"/>
              <a:t>Выполняется на кластере</a:t>
            </a:r>
            <a:endParaRPr lang="en-US" sz="2400" dirty="0"/>
          </a:p>
        </p:txBody>
      </p:sp>
      <p:cxnSp>
        <p:nvCxnSpPr>
          <p:cNvPr id="11" name="Straight Arrow Connector 10"/>
          <p:cNvCxnSpPr/>
          <p:nvPr/>
        </p:nvCxnSpPr>
        <p:spPr>
          <a:xfrm flipH="1" flipV="1">
            <a:off x="6529589" y="3137929"/>
            <a:ext cx="1391488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0828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/>
            <a:r>
              <a:rPr lang="ru-RU" dirty="0"/>
              <a:t>Рекомендательные </a:t>
            </a:r>
            <a:r>
              <a:rPr lang="ru-RU" dirty="0" smtClean="0"/>
              <a:t>системы</a:t>
            </a:r>
            <a:endParaRPr lang="ru-RU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4/17/17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A2549-6773-0241-8251-AB96BB4534D1}" type="slidenum">
              <a:rPr lang="en-US" smtClean="0"/>
              <a:t>36</a:t>
            </a:fld>
            <a:endParaRPr lang="en-US"/>
          </a:p>
        </p:txBody>
      </p:sp>
      <p:pic>
        <p:nvPicPr>
          <p:cNvPr id="6" name="pasted-image.png"/>
          <p:cNvPicPr>
            <a:picLocks noGrp="1" noChangeAspect="1"/>
          </p:cNvPicPr>
          <p:nvPr>
            <p:ph idx="1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1510461" y="1041400"/>
            <a:ext cx="9128215" cy="515302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237803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User-based CF</a:t>
            </a:r>
            <a:endParaRPr lang="en-US" dirty="0"/>
          </a:p>
        </p:txBody>
      </p:sp>
      <p:pic>
        <p:nvPicPr>
          <p:cNvPr id="12" name="pasted-image.tiff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23243" y="1690688"/>
            <a:ext cx="7072063" cy="4213144"/>
          </a:xfrm>
          <a:prstGeom prst="rect">
            <a:avLst/>
          </a:prstGeom>
          <a:ln w="12700">
            <a:miter lim="400000"/>
          </a:ln>
        </p:spPr>
      </p:pic>
      <p:sp>
        <p:nvSpPr>
          <p:cNvPr id="13" name="Shape 173"/>
          <p:cNvSpPr/>
          <p:nvPr/>
        </p:nvSpPr>
        <p:spPr>
          <a:xfrm>
            <a:off x="7874699" y="2368287"/>
            <a:ext cx="637995" cy="4568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algn="ctr" defTabSz="410755" hangingPunct="0"/>
            <a:r>
              <a:rPr sz="2500" kern="0">
                <a:solidFill>
                  <a:srgbClr val="000000"/>
                </a:solidFill>
                <a:sym typeface="Helvetica Light"/>
              </a:rPr>
              <a:t>user</a:t>
            </a:r>
          </a:p>
        </p:txBody>
      </p:sp>
      <p:sp>
        <p:nvSpPr>
          <p:cNvPr id="14" name="Shape 174"/>
          <p:cNvSpPr/>
          <p:nvPr/>
        </p:nvSpPr>
        <p:spPr>
          <a:xfrm>
            <a:off x="7331034" y="4128365"/>
            <a:ext cx="2431844" cy="7033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/>
          <a:p>
            <a:pPr algn="ctr" defTabSz="410755" hangingPunct="0">
              <a:defRPr sz="4100"/>
            </a:pPr>
            <a:r>
              <a:rPr sz="2051" kern="0">
                <a:solidFill>
                  <a:srgbClr val="000000"/>
                </a:solidFill>
                <a:sym typeface="Helvetica Light"/>
              </a:rPr>
              <a:t>Взвешиваем </a:t>
            </a:r>
          </a:p>
          <a:p>
            <a:pPr algn="ctr" defTabSz="410755" hangingPunct="0">
              <a:defRPr sz="4100"/>
            </a:pPr>
            <a:r>
              <a:rPr sz="2051" kern="0">
                <a:solidFill>
                  <a:srgbClr val="000000"/>
                </a:solidFill>
                <a:sym typeface="Helvetica Light"/>
              </a:rPr>
              <a:t>оценки похожих</a:t>
            </a:r>
          </a:p>
        </p:txBody>
      </p:sp>
    </p:spTree>
    <p:extLst>
      <p:ext uri="{BB962C8B-B14F-4D97-AF65-F5344CB8AC3E}">
        <p14:creationId xmlns:p14="http://schemas.microsoft.com/office/powerpoint/2010/main" val="32443438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Как считать похожесть пользователей?</a:t>
            </a:r>
          </a:p>
          <a:p>
            <a:r>
              <a:rPr lang="ru-RU" dirty="0" smtClean="0"/>
              <a:t>Корреляция оценок!</a:t>
            </a:r>
          </a:p>
        </p:txBody>
      </p:sp>
      <p:sp>
        <p:nvSpPr>
          <p:cNvPr id="176" name="Shape 17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User-based CF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661734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Пример User-based CF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820509" y="3414895"/>
            <a:ext cx="272561" cy="318357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algn="ctr" defTabSz="410755" hangingPunct="0"/>
            <a:endParaRPr lang="en-US" sz="1600">
              <a:solidFill>
                <a:srgbClr val="FFFFFF"/>
              </a:solidFill>
              <a:sym typeface="Helvetica Ligh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300627" y="4110939"/>
            <a:ext cx="2580386" cy="44146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5719" tIns="35719" rIns="35719" bIns="35719" numCol="1" spcCol="38100" rtlCol="0" anchor="ctr">
            <a:spAutoFit/>
          </a:bodyPr>
          <a:lstStyle/>
          <a:p>
            <a:pPr algn="ctr" defTabSz="410755" hangingPunct="0"/>
            <a:r>
              <a:rPr lang="ru-RU" sz="2400" dirty="0"/>
              <a:t>Нет общих оценок!</a:t>
            </a:r>
            <a:endParaRPr lang="en-US" sz="2400" dirty="0">
              <a:solidFill>
                <a:srgbClr val="000000"/>
              </a:solidFill>
              <a:sym typeface="Helvetica Light"/>
            </a:endParaRPr>
          </a:p>
        </p:txBody>
      </p:sp>
      <p:cxnSp>
        <p:nvCxnSpPr>
          <p:cNvPr id="13" name="Straight Arrow Connector 12"/>
          <p:cNvCxnSpPr>
            <a:stCxn id="12" idx="2"/>
          </p:cNvCxnSpPr>
          <p:nvPr/>
        </p:nvCxnSpPr>
        <p:spPr>
          <a:xfrm flipH="1">
            <a:off x="8847069" y="4552407"/>
            <a:ext cx="1743751" cy="123732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12" idx="0"/>
          </p:cNvCxnSpPr>
          <p:nvPr/>
        </p:nvCxnSpPr>
        <p:spPr>
          <a:xfrm flipH="1" flipV="1">
            <a:off x="8847069" y="3402628"/>
            <a:ext cx="1743751" cy="7083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102356" y="5046467"/>
            <a:ext cx="615554" cy="44146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5719" tIns="35719" rIns="35719" bIns="35719" numCol="1" spcCol="38100" rtlCol="0" anchor="ctr">
            <a:spAutoFit/>
          </a:bodyPr>
          <a:lstStyle/>
          <a:p>
            <a:pPr algn="ctr" defTabSz="410755" hangingPunct="0"/>
            <a:r>
              <a:rPr lang="en-US" sz="2400" dirty="0"/>
              <a:t>user</a:t>
            </a:r>
            <a:endParaRPr lang="en-US" sz="2400" dirty="0">
              <a:solidFill>
                <a:srgbClr val="000000"/>
              </a:solidFill>
              <a:sym typeface="Helvetica Light"/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2766107" y="5267201"/>
            <a:ext cx="572965" cy="540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8769" y="2277533"/>
            <a:ext cx="5308600" cy="3752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625009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Vowpal</a:t>
            </a:r>
            <a:r>
              <a:rPr lang="en-US" dirty="0" smtClean="0"/>
              <a:t> Wabbit (VW)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4/3/17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A2549-6773-0241-8251-AB96BB4534D1}" type="slidenum">
              <a:rPr lang="en-US" smtClean="0"/>
              <a:t>4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Открытая реализация алгоритмов онлайн-обучения</a:t>
            </a:r>
          </a:p>
          <a:p>
            <a:r>
              <a:rPr lang="ru-RU" dirty="0" smtClean="0"/>
              <a:t>Не только линейные модели (парные взаимодействия, нейросети)</a:t>
            </a:r>
          </a:p>
          <a:p>
            <a:r>
              <a:rPr lang="ru-RU" dirty="0" smtClean="0"/>
              <a:t>Много функций потерь</a:t>
            </a:r>
          </a:p>
          <a:p>
            <a:r>
              <a:rPr lang="ru-RU" dirty="0" smtClean="0"/>
              <a:t>Обычная строка текста </a:t>
            </a:r>
            <a:r>
              <a:rPr lang="mr-IN" dirty="0" smtClean="0"/>
              <a:t>–</a:t>
            </a:r>
            <a:r>
              <a:rPr lang="ru-RU" dirty="0" smtClean="0"/>
              <a:t> это валидное описание объекта. Применяет хэширование признаков.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1 | The dog ate my </a:t>
            </a:r>
            <a:r>
              <a:rPr lang="en-US" dirty="0" smtClean="0">
                <a:solidFill>
                  <a:srgbClr val="FF0000"/>
                </a:solidFill>
              </a:rPr>
              <a:t>homework</a:t>
            </a:r>
            <a:endParaRPr lang="ru-RU" dirty="0" smtClean="0">
              <a:solidFill>
                <a:srgbClr val="FF0000"/>
              </a:solidFill>
            </a:endParaRPr>
          </a:p>
          <a:p>
            <a:r>
              <a:rPr lang="ru-RU" dirty="0" smtClean="0"/>
              <a:t>Эффективно масштабируется на 1000 машин при помощи </a:t>
            </a:r>
            <a:r>
              <a:rPr lang="en-US" dirty="0" smtClean="0"/>
              <a:t>All</a:t>
            </a:r>
            <a:r>
              <a:rPr lang="en-US" dirty="0"/>
              <a:t>R</a:t>
            </a:r>
            <a:r>
              <a:rPr lang="en-US" dirty="0" smtClean="0"/>
              <a:t>educe.</a:t>
            </a:r>
          </a:p>
          <a:p>
            <a:r>
              <a:rPr lang="ru-RU" dirty="0" smtClean="0"/>
              <a:t>Может работать в режиме с обратной связью (</a:t>
            </a:r>
            <a:r>
              <a:rPr lang="en-US" dirty="0"/>
              <a:t>Contextual </a:t>
            </a:r>
            <a:r>
              <a:rPr lang="en-US" dirty="0" smtClean="0"/>
              <a:t>Bandit</a:t>
            </a:r>
            <a:r>
              <a:rPr lang="ru-RU" dirty="0" smtClean="0"/>
              <a:t>)</a:t>
            </a:r>
          </a:p>
          <a:p>
            <a:r>
              <a:rPr lang="ru-RU" dirty="0" smtClean="0"/>
              <a:t>Может работать в режиме активного обучения</a:t>
            </a:r>
          </a:p>
          <a:p>
            <a:r>
              <a:rPr lang="mr-IN" dirty="0" smtClean="0"/>
              <a:t>…</a:t>
            </a:r>
            <a:endParaRPr lang="ru-RU" dirty="0" smtClean="0"/>
          </a:p>
        </p:txBody>
      </p:sp>
      <p:sp>
        <p:nvSpPr>
          <p:cNvPr id="8" name="Rectangle 7"/>
          <p:cNvSpPr/>
          <p:nvPr/>
        </p:nvSpPr>
        <p:spPr>
          <a:xfrm>
            <a:off x="7793736" y="6423752"/>
            <a:ext cx="380085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 smtClean="0">
                <a:hlinkClick r:id="rId3"/>
              </a:rPr>
              <a:t>http://people.cs.umass.edu/~mcgregor/stocworkshop/langford.pdf</a:t>
            </a:r>
            <a:endParaRPr lang="ru-RU" sz="1000" dirty="0" smtClean="0"/>
          </a:p>
        </p:txBody>
      </p:sp>
      <p:sp>
        <p:nvSpPr>
          <p:cNvPr id="3" name="Rectangle 2"/>
          <p:cNvSpPr/>
          <p:nvPr/>
        </p:nvSpPr>
        <p:spPr>
          <a:xfrm>
            <a:off x="4049887" y="6423752"/>
            <a:ext cx="349166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hlinkClick r:id="rId4"/>
              </a:rPr>
              <a:t>https</a:t>
            </a:r>
            <a:r>
              <a:rPr lang="en-US" sz="1000">
                <a:hlinkClick r:id="rId4"/>
              </a:rPr>
              <a:t>://</a:t>
            </a:r>
            <a:r>
              <a:rPr lang="en-US" sz="1000" dirty="0" smtClean="0">
                <a:hlinkClick r:id="rId4"/>
              </a:rPr>
              <a:t>github.com/JohnLangford/vowpal_wabbit/wiki/Tutorial</a:t>
            </a:r>
            <a:endParaRPr lang="en-US" sz="1000" dirty="0" smtClean="0"/>
          </a:p>
        </p:txBody>
      </p:sp>
    </p:spTree>
    <p:extLst>
      <p:ext uri="{BB962C8B-B14F-4D97-AF65-F5344CB8AC3E}">
        <p14:creationId xmlns:p14="http://schemas.microsoft.com/office/powerpoint/2010/main" val="693329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Пример User-based CF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755545" y="3388519"/>
            <a:ext cx="272561" cy="318357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algn="ctr" defTabSz="410755" hangingPunct="0"/>
            <a:endParaRPr lang="en-US" sz="1600">
              <a:solidFill>
                <a:srgbClr val="FFFFFF"/>
              </a:solidFill>
              <a:sym typeface="Helvetica Ligh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2175" y="2277533"/>
            <a:ext cx="5327651" cy="375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817245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Пример User-based CF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2175" y="2277533"/>
            <a:ext cx="5327651" cy="375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60216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Пример User-based CF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44875" y="2277534"/>
            <a:ext cx="5302251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597154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Пример User-based CF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704906" y="3379726"/>
            <a:ext cx="272561" cy="318357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algn="ctr" defTabSz="410755" hangingPunct="0"/>
            <a:endParaRPr lang="en-US" sz="1600">
              <a:solidFill>
                <a:srgbClr val="FFFFFF"/>
              </a:solidFill>
              <a:sym typeface="Helvetica Ligh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44875" y="2215661"/>
            <a:ext cx="5302251" cy="375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2509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17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smtClean="0"/>
              <a:t>Минусы </a:t>
            </a:r>
            <a:r>
              <a:rPr lang="en-US" smtClean="0"/>
              <a:t>user-based</a:t>
            </a:r>
            <a:r>
              <a:rPr lang="ru-RU" smtClean="0"/>
              <a:t>:</a:t>
            </a:r>
          </a:p>
          <a:p>
            <a:r>
              <a:rPr lang="ru-RU" smtClean="0"/>
              <a:t>У большинства пользователей не так много оценок, что приводит к неуверенной оценке похожести пользователей.</a:t>
            </a:r>
          </a:p>
          <a:p>
            <a:r>
              <a:rPr lang="ru-RU" smtClean="0"/>
              <a:t>Оценки конкретного пользователя меняются во времени, поэтому при добавлении хотя бы одной новой оценки его похожесть на других пользователей может сильно измениться.</a:t>
            </a:r>
            <a:endParaRPr lang="ru-RU" dirty="0" smtClean="0"/>
          </a:p>
        </p:txBody>
      </p:sp>
      <p:sp>
        <p:nvSpPr>
          <p:cNvPr id="176" name="Shape 17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User-based CF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0630434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User-based CF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b="1" dirty="0" smtClean="0"/>
                  <a:t>n</a:t>
                </a:r>
                <a:r>
                  <a:rPr lang="en-US" dirty="0" smtClean="0"/>
                  <a:t> </a:t>
                </a:r>
                <a:r>
                  <a:rPr lang="ru-RU" dirty="0" smtClean="0"/>
                  <a:t>пользователей</a:t>
                </a:r>
                <a:r>
                  <a:rPr lang="en-US" dirty="0" smtClean="0"/>
                  <a:t>, </a:t>
                </a:r>
                <a:r>
                  <a:rPr lang="en-US" b="1" dirty="0" smtClean="0"/>
                  <a:t>m</a:t>
                </a:r>
                <a:r>
                  <a:rPr lang="en-US" dirty="0" smtClean="0"/>
                  <a:t> </a:t>
                </a:r>
                <a:r>
                  <a:rPr lang="ru-RU" dirty="0" smtClean="0"/>
                  <a:t>товаров</a:t>
                </a:r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charset="0"/>
                          </a:rPr>
                          <m:t>𝒓</m:t>
                        </m:r>
                      </m:e>
                      <m:sub>
                        <m:r>
                          <a:rPr lang="en-US" b="1" i="1" smtClean="0">
                            <a:latin typeface="Cambria Math" charset="0"/>
                          </a:rPr>
                          <m:t>𝒖𝒊</m:t>
                        </m:r>
                      </m:sub>
                    </m:sSub>
                    <m:r>
                      <a:rPr lang="ru-RU" b="0" i="0" smtClean="0">
                        <a:latin typeface="Cambria Math" charset="0"/>
                      </a:rPr>
                      <m:t>−</m:t>
                    </m:r>
                  </m:oMath>
                </a14:m>
                <a:r>
                  <a:rPr lang="ru-RU" dirty="0" smtClean="0"/>
                  <a:t> оценка</a:t>
                </a:r>
                <a:r>
                  <a:rPr lang="en-US" dirty="0" smtClean="0"/>
                  <a:t> </a:t>
                </a:r>
                <a:r>
                  <a:rPr lang="ru-RU" dirty="0" smtClean="0"/>
                  <a:t>пользователя </a:t>
                </a:r>
                <a:r>
                  <a:rPr lang="en-US" dirty="0" smtClean="0"/>
                  <a:t>u </a:t>
                </a:r>
                <a:r>
                  <a:rPr lang="ru-RU" dirty="0" smtClean="0"/>
                  <a:t>товару </a:t>
                </a:r>
                <a:r>
                  <a:rPr lang="en-US" dirty="0" err="1" smtClean="0"/>
                  <a:t>i</a:t>
                </a:r>
                <a:endParaRPr lang="ru-RU" dirty="0" smtClean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charset="0"/>
                          </a:rPr>
                          <m:t>𝒓</m:t>
                        </m:r>
                      </m:e>
                      <m:sub>
                        <m:r>
                          <a:rPr lang="en-US" b="1" i="1" smtClean="0">
                            <a:latin typeface="Cambria Math" charset="0"/>
                          </a:rPr>
                          <m:t>𝒖</m:t>
                        </m:r>
                      </m:sub>
                    </m:sSub>
                    <m:r>
                      <a:rPr lang="ru-RU">
                        <a:latin typeface="Cambria Math" charset="0"/>
                      </a:rPr>
                      <m:t>−</m:t>
                    </m:r>
                  </m:oMath>
                </a14:m>
                <a:r>
                  <a:rPr lang="ru-RU" dirty="0"/>
                  <a:t> </a:t>
                </a:r>
                <a:r>
                  <a:rPr lang="ru-RU" dirty="0" smtClean="0"/>
                  <a:t>средняя оценка пользователя </a:t>
                </a:r>
                <a:r>
                  <a:rPr lang="en-US" dirty="0" smtClean="0"/>
                  <a:t>u</a:t>
                </a:r>
                <a:endParaRPr lang="ru-RU" b="1" dirty="0" smtClean="0"/>
              </a:p>
              <a:p>
                <a:r>
                  <a:rPr lang="ru-RU" dirty="0" smtClean="0"/>
                  <a:t>Похожесть пользователей</a:t>
                </a:r>
                <a:r>
                  <a:rPr lang="en-US" dirty="0" smtClean="0"/>
                  <a:t> u </a:t>
                </a:r>
                <a:r>
                  <a:rPr lang="ru-RU" dirty="0" smtClean="0"/>
                  <a:t>и </a:t>
                </a:r>
                <a:r>
                  <a:rPr lang="en-US" dirty="0" smtClean="0"/>
                  <a:t>v</a:t>
                </a:r>
                <a:r>
                  <a:rPr lang="ru-RU" dirty="0" smtClean="0"/>
                  <a:t>:</a:t>
                </a:r>
              </a:p>
              <a:p>
                <a:endParaRPr lang="ru-RU" dirty="0"/>
              </a:p>
              <a:p>
                <a:endParaRPr lang="ru-RU" dirty="0" smtClean="0"/>
              </a:p>
              <a:p>
                <a:endParaRPr lang="ru-RU" dirty="0" smtClean="0"/>
              </a:p>
              <a:p>
                <a:r>
                  <a:rPr lang="ru-RU" dirty="0" smtClean="0"/>
                  <a:t>Предсказание: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52" t="-11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 smtClean="0"/>
              <a:t>4/17/17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A2549-6773-0241-8251-AB96BB4534D1}" type="slidenum">
              <a:rPr lang="en-US" smtClean="0"/>
              <a:t>45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950021" y="10103955"/>
                <a:ext cx="13095444" cy="248253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𝑐𝑜𝑟𝑟</m:t>
                      </m:r>
                      <m:r>
                        <a:rPr kumimoji="0" lang="en-US" sz="5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charset="0"/>
                          <a:ea typeface="+mn-ea"/>
                          <a:cs typeface="+mn-cs"/>
                          <a:sym typeface="Helvetica Light"/>
                        </a:rPr>
                        <m:t>(</m:t>
                      </m:r>
                      <m:r>
                        <a:rPr kumimoji="0" lang="en-US" sz="5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charset="0"/>
                          <a:ea typeface="+mn-ea"/>
                          <a:cs typeface="+mn-cs"/>
                          <a:sym typeface="Helvetica Light"/>
                        </a:rPr>
                        <m:t>𝑖</m:t>
                      </m:r>
                      <m:r>
                        <a:rPr kumimoji="0" lang="en-US" sz="5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charset="0"/>
                          <a:ea typeface="+mn-ea"/>
                          <a:cs typeface="+mn-cs"/>
                          <a:sym typeface="Helvetica Light"/>
                        </a:rPr>
                        <m:t>, </m:t>
                      </m:r>
                      <m:r>
                        <a:rPr kumimoji="0" lang="en-US" sz="5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charset="0"/>
                          <a:ea typeface="+mn-ea"/>
                          <a:cs typeface="+mn-cs"/>
                          <a:sym typeface="Helvetica Light"/>
                        </a:rPr>
                        <m:t>𝑗</m:t>
                      </m:r>
                      <m:r>
                        <a:rPr kumimoji="0" lang="en-US" sz="5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charset="0"/>
                          <a:ea typeface="+mn-ea"/>
                          <a:cs typeface="+mn-cs"/>
                          <a:sym typeface="Helvetica Light"/>
                        </a:rPr>
                        <m:t>)=</m:t>
                      </m:r>
                      <m:f>
                        <m:fPr>
                          <m:ctrlPr>
                            <a:rPr kumimoji="0" lang="is-IS" sz="5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charset="0"/>
                              <a:ea typeface="+mn-ea"/>
                              <a:cs typeface="+mn-cs"/>
                              <a:sym typeface="Helvetica Light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kumimoji="0" lang="is-IS" sz="5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charset="0"/>
                                  <a:ea typeface="+mn-ea"/>
                                  <a:cs typeface="+mn-cs"/>
                                  <a:sym typeface="Helvetica Light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kumimoji="0" lang="en-US" sz="5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charset="0"/>
                                  <a:ea typeface="+mn-ea"/>
                                  <a:cs typeface="+mn-cs"/>
                                  <a:sym typeface="Helvetica Light"/>
                                </a:rPr>
                                <m:t>𝑘</m:t>
                              </m:r>
                              <m:r>
                                <a:rPr kumimoji="0" lang="en-US" sz="5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charset="0"/>
                                  <a:ea typeface="+mn-ea"/>
                                  <a:cs typeface="+mn-cs"/>
                                  <a:sym typeface="Helvetica Light"/>
                                </a:rPr>
                                <m:t>=1</m:t>
                              </m:r>
                            </m:sub>
                            <m:sup>
                              <m:r>
                                <a:rPr kumimoji="0" lang="en-US" sz="5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charset="0"/>
                                  <a:ea typeface="+mn-ea"/>
                                  <a:cs typeface="+mn-cs"/>
                                  <a:sym typeface="Helvetica Light"/>
                                </a:rPr>
                                <m:t>𝑚</m:t>
                              </m:r>
                            </m:sup>
                            <m:e>
                              <m:r>
                                <a:rPr kumimoji="0" lang="en-US" sz="5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charset="0"/>
                                  <a:ea typeface="+mn-ea"/>
                                  <a:cs typeface="+mn-cs"/>
                                  <a:sym typeface="Helvetica Light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kumimoji="0" lang="en-US" sz="5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charset="0"/>
                                      <a:ea typeface="+mn-ea"/>
                                      <a:cs typeface="+mn-cs"/>
                                      <a:sym typeface="Helvetica Light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5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charset="0"/>
                                      <a:ea typeface="+mn-ea"/>
                                      <a:cs typeface="+mn-cs"/>
                                      <a:sym typeface="Helvetica Light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kumimoji="0" lang="en-US" sz="5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charset="0"/>
                                      <a:ea typeface="+mn-ea"/>
                                      <a:cs typeface="+mn-cs"/>
                                      <a:sym typeface="Helvetica Light"/>
                                    </a:rPr>
                                    <m:t>𝑖𝑘</m:t>
                                  </m:r>
                                </m:sub>
                              </m:sSub>
                              <m:r>
                                <a:rPr kumimoji="0" lang="en-US" sz="5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charset="0"/>
                                  <a:ea typeface="+mn-ea"/>
                                  <a:cs typeface="+mn-cs"/>
                                  <a:sym typeface="Helvetica Light"/>
                                </a:rPr>
                                <m:t> −</m:t>
                              </m:r>
                              <m:sSub>
                                <m:sSubPr>
                                  <m:ctrlPr>
                                    <a:rPr kumimoji="0" lang="en-US" sz="5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charset="0"/>
                                      <a:ea typeface="+mn-ea"/>
                                      <a:cs typeface="+mn-cs"/>
                                      <a:sym typeface="Helvetica Light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5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charset="0"/>
                                      <a:ea typeface="+mn-ea"/>
                                      <a:cs typeface="+mn-cs"/>
                                      <a:sym typeface="Helvetica Light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kumimoji="0" lang="en-US" sz="5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charset="0"/>
                                      <a:ea typeface="+mn-ea"/>
                                      <a:cs typeface="+mn-cs"/>
                                      <a:sym typeface="Helvetica Light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kumimoji="0" lang="en-US" sz="5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charset="0"/>
                                  <a:ea typeface="+mn-ea"/>
                                  <a:cs typeface="+mn-cs"/>
                                  <a:sym typeface="Helvetica Light"/>
                                </a:rPr>
                                <m:t>)(</m:t>
                              </m:r>
                              <m:sSub>
                                <m:sSubPr>
                                  <m:ctrlPr>
                                    <a:rPr kumimoji="0" lang="en-US" sz="5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charset="0"/>
                                      <a:ea typeface="+mn-ea"/>
                                      <a:cs typeface="+mn-cs"/>
                                      <a:sym typeface="Helvetica Light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5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charset="0"/>
                                      <a:ea typeface="+mn-ea"/>
                                      <a:cs typeface="+mn-cs"/>
                                      <a:sym typeface="Helvetica Light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kumimoji="0" lang="en-US" sz="5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charset="0"/>
                                      <a:ea typeface="+mn-ea"/>
                                      <a:cs typeface="+mn-cs"/>
                                      <a:sym typeface="Helvetica Light"/>
                                    </a:rPr>
                                    <m:t>𝑗𝑘</m:t>
                                  </m:r>
                                </m:sub>
                              </m:sSub>
                              <m:r>
                                <a:rPr kumimoji="0" lang="en-US" sz="5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charset="0"/>
                                  <a:ea typeface="+mn-ea"/>
                                  <a:cs typeface="+mn-cs"/>
                                  <a:sym typeface="Helvetica Light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kumimoji="0" lang="en-US" sz="5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charset="0"/>
                                      <a:ea typeface="+mn-ea"/>
                                      <a:cs typeface="+mn-cs"/>
                                      <a:sym typeface="Helvetica Light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5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charset="0"/>
                                      <a:ea typeface="+mn-ea"/>
                                      <a:cs typeface="+mn-cs"/>
                                      <a:sym typeface="Helvetica Light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kumimoji="0" lang="en-US" sz="5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charset="0"/>
                                      <a:ea typeface="+mn-ea"/>
                                      <a:cs typeface="+mn-cs"/>
                                      <a:sym typeface="Helvetica Light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kumimoji="0" lang="en-US" sz="5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charset="0"/>
                                  <a:ea typeface="+mn-ea"/>
                                  <a:cs typeface="+mn-cs"/>
                                  <a:sym typeface="Helvetica Light"/>
                                </a:rPr>
                                <m:t>)</m:t>
                              </m:r>
                            </m:e>
                          </m:nary>
                        </m:num>
                        <m:den>
                          <m:rad>
                            <m:radPr>
                              <m:degHide m:val="on"/>
                              <m:ctrlPr>
                                <a:rPr kumimoji="0" lang="is-IS" sz="5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charset="0"/>
                                  <a:ea typeface="+mn-ea"/>
                                  <a:cs typeface="+mn-cs"/>
                                  <a:sym typeface="Helvetica Light"/>
                                </a:rPr>
                              </m:ctrlPr>
                            </m:radPr>
                            <m:deg/>
                            <m:e>
                              <m:nary>
                                <m:naryPr>
                                  <m:chr m:val="∑"/>
                                  <m:ctrlPr>
                                    <a:rPr lang="is-IS" i="1">
                                      <a:latin typeface="Cambria Math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i="1">
                                      <a:latin typeface="Cambria Math" charset="0"/>
                                    </a:rPr>
                                    <m:t>𝑘</m:t>
                                  </m:r>
                                  <m:r>
                                    <a:rPr lang="en-US" i="1">
                                      <a:latin typeface="Cambria Math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charset="0"/>
                                    </a:rPr>
                                    <m:t>𝑚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charset="0"/>
                                                </a:rPr>
                                                <m:t>𝑣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charset="0"/>
                                                </a:rPr>
                                                <m:t>𝑖𝑘</m:t>
                                              </m:r>
                                            </m:sub>
                                          </m:sSub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 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charset="0"/>
                                                </a:rPr>
                                                <m:t>𝑣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nary>
                                    <m:naryPr>
                                      <m:chr m:val="∑"/>
                                      <m:ctrlPr>
                                        <a:rPr lang="is-IS" i="1">
                                          <a:latin typeface="Cambria Math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en-US" i="1">
                                          <a:latin typeface="Cambria Math" charset="0"/>
                                        </a:rPr>
                                        <m:t>𝑘</m:t>
                                      </m:r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𝑚</m:t>
                                      </m:r>
                                    </m:sup>
                                    <m:e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latin typeface="Cambria Math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latin typeface="Cambria Math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charset="0"/>
                                                    </a:rPr>
                                                    <m:t>𝑣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b="0" i="1" smtClean="0">
                                                      <a:latin typeface="Cambria Math" charset="0"/>
                                                    </a:rPr>
                                                    <m:t>𝑗</m:t>
                                                  </m:r>
                                                  <m:r>
                                                    <a:rPr lang="en-US" i="1">
                                                      <a:latin typeface="Cambria Math" charset="0"/>
                                                    </a:rPr>
                                                    <m:t>𝑘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i="1">
                                                  <a:latin typeface="Cambria Math" charset="0"/>
                                                </a:rPr>
                                                <m:t> 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latin typeface="Cambria Math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charset="0"/>
                                                    </a:rPr>
                                                    <m:t>𝑣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b="0" i="1" smtClean="0">
                                                      <a:latin typeface="Cambria Math" charset="0"/>
                                                    </a:rPr>
                                                    <m:t>𝑗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nary>
                                </m:e>
                              </m:nary>
                            </m:e>
                          </m:rad>
                        </m:den>
                      </m:f>
                    </m:oMath>
                  </m:oMathPara>
                </a14:m>
                <a:endParaRPr kumimoji="0" lang="en-US" sz="50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0021" y="10103955"/>
                <a:ext cx="13095444" cy="248253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5102421" y="10256355"/>
                <a:ext cx="13095444" cy="248253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𝑐𝑜𝑟𝑟</m:t>
                      </m:r>
                      <m:r>
                        <a:rPr kumimoji="0" lang="en-US" sz="5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charset="0"/>
                          <a:ea typeface="+mn-ea"/>
                          <a:cs typeface="+mn-cs"/>
                          <a:sym typeface="Helvetica Light"/>
                        </a:rPr>
                        <m:t>(</m:t>
                      </m:r>
                      <m:r>
                        <a:rPr kumimoji="0" lang="en-US" sz="5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charset="0"/>
                          <a:ea typeface="+mn-ea"/>
                          <a:cs typeface="+mn-cs"/>
                          <a:sym typeface="Helvetica Light"/>
                        </a:rPr>
                        <m:t>𝑖</m:t>
                      </m:r>
                      <m:r>
                        <a:rPr kumimoji="0" lang="en-US" sz="5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charset="0"/>
                          <a:ea typeface="+mn-ea"/>
                          <a:cs typeface="+mn-cs"/>
                          <a:sym typeface="Helvetica Light"/>
                        </a:rPr>
                        <m:t>, </m:t>
                      </m:r>
                      <m:r>
                        <a:rPr kumimoji="0" lang="en-US" sz="5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charset="0"/>
                          <a:ea typeface="+mn-ea"/>
                          <a:cs typeface="+mn-cs"/>
                          <a:sym typeface="Helvetica Light"/>
                        </a:rPr>
                        <m:t>𝑗</m:t>
                      </m:r>
                      <m:r>
                        <a:rPr kumimoji="0" lang="en-US" sz="5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charset="0"/>
                          <a:ea typeface="+mn-ea"/>
                          <a:cs typeface="+mn-cs"/>
                          <a:sym typeface="Helvetica Light"/>
                        </a:rPr>
                        <m:t>)=</m:t>
                      </m:r>
                      <m:f>
                        <m:fPr>
                          <m:ctrlPr>
                            <a:rPr kumimoji="0" lang="is-IS" sz="5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charset="0"/>
                              <a:ea typeface="+mn-ea"/>
                              <a:cs typeface="+mn-cs"/>
                              <a:sym typeface="Helvetica Light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kumimoji="0" lang="is-IS" sz="5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charset="0"/>
                                  <a:ea typeface="+mn-ea"/>
                                  <a:cs typeface="+mn-cs"/>
                                  <a:sym typeface="Helvetica Light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kumimoji="0" lang="en-US" sz="5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charset="0"/>
                                  <a:ea typeface="+mn-ea"/>
                                  <a:cs typeface="+mn-cs"/>
                                  <a:sym typeface="Helvetica Light"/>
                                </a:rPr>
                                <m:t>𝑘</m:t>
                              </m:r>
                              <m:r>
                                <a:rPr kumimoji="0" lang="en-US" sz="5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charset="0"/>
                                  <a:ea typeface="+mn-ea"/>
                                  <a:cs typeface="+mn-cs"/>
                                  <a:sym typeface="Helvetica Light"/>
                                </a:rPr>
                                <m:t>=1</m:t>
                              </m:r>
                            </m:sub>
                            <m:sup>
                              <m:r>
                                <a:rPr kumimoji="0" lang="en-US" sz="5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charset="0"/>
                                  <a:ea typeface="+mn-ea"/>
                                  <a:cs typeface="+mn-cs"/>
                                  <a:sym typeface="Helvetica Light"/>
                                </a:rPr>
                                <m:t>𝑚</m:t>
                              </m:r>
                            </m:sup>
                            <m:e>
                              <m:r>
                                <a:rPr kumimoji="0" lang="en-US" sz="5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charset="0"/>
                                  <a:ea typeface="+mn-ea"/>
                                  <a:cs typeface="+mn-cs"/>
                                  <a:sym typeface="Helvetica Light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kumimoji="0" lang="en-US" sz="5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charset="0"/>
                                      <a:ea typeface="+mn-ea"/>
                                      <a:cs typeface="+mn-cs"/>
                                      <a:sym typeface="Helvetica Light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5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charset="0"/>
                                      <a:ea typeface="+mn-ea"/>
                                      <a:cs typeface="+mn-cs"/>
                                      <a:sym typeface="Helvetica Light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kumimoji="0" lang="en-US" sz="5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charset="0"/>
                                      <a:ea typeface="+mn-ea"/>
                                      <a:cs typeface="+mn-cs"/>
                                      <a:sym typeface="Helvetica Light"/>
                                    </a:rPr>
                                    <m:t>𝑖𝑘</m:t>
                                  </m:r>
                                </m:sub>
                              </m:sSub>
                              <m:r>
                                <a:rPr kumimoji="0" lang="en-US" sz="5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charset="0"/>
                                  <a:ea typeface="+mn-ea"/>
                                  <a:cs typeface="+mn-cs"/>
                                  <a:sym typeface="Helvetica Light"/>
                                </a:rPr>
                                <m:t> −</m:t>
                              </m:r>
                              <m:sSub>
                                <m:sSubPr>
                                  <m:ctrlPr>
                                    <a:rPr kumimoji="0" lang="en-US" sz="5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charset="0"/>
                                      <a:ea typeface="+mn-ea"/>
                                      <a:cs typeface="+mn-cs"/>
                                      <a:sym typeface="Helvetica Light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5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charset="0"/>
                                      <a:ea typeface="+mn-ea"/>
                                      <a:cs typeface="+mn-cs"/>
                                      <a:sym typeface="Helvetica Light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kumimoji="0" lang="en-US" sz="5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charset="0"/>
                                      <a:ea typeface="+mn-ea"/>
                                      <a:cs typeface="+mn-cs"/>
                                      <a:sym typeface="Helvetica Light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kumimoji="0" lang="en-US" sz="5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charset="0"/>
                                  <a:ea typeface="+mn-ea"/>
                                  <a:cs typeface="+mn-cs"/>
                                  <a:sym typeface="Helvetica Light"/>
                                </a:rPr>
                                <m:t>)(</m:t>
                              </m:r>
                              <m:sSub>
                                <m:sSubPr>
                                  <m:ctrlPr>
                                    <a:rPr kumimoji="0" lang="en-US" sz="5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charset="0"/>
                                      <a:ea typeface="+mn-ea"/>
                                      <a:cs typeface="+mn-cs"/>
                                      <a:sym typeface="Helvetica Light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5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charset="0"/>
                                      <a:ea typeface="+mn-ea"/>
                                      <a:cs typeface="+mn-cs"/>
                                      <a:sym typeface="Helvetica Light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kumimoji="0" lang="en-US" sz="5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charset="0"/>
                                      <a:ea typeface="+mn-ea"/>
                                      <a:cs typeface="+mn-cs"/>
                                      <a:sym typeface="Helvetica Light"/>
                                    </a:rPr>
                                    <m:t>𝑗𝑘</m:t>
                                  </m:r>
                                </m:sub>
                              </m:sSub>
                              <m:r>
                                <a:rPr kumimoji="0" lang="en-US" sz="5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charset="0"/>
                                  <a:ea typeface="+mn-ea"/>
                                  <a:cs typeface="+mn-cs"/>
                                  <a:sym typeface="Helvetica Light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kumimoji="0" lang="en-US" sz="5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charset="0"/>
                                      <a:ea typeface="+mn-ea"/>
                                      <a:cs typeface="+mn-cs"/>
                                      <a:sym typeface="Helvetica Light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5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charset="0"/>
                                      <a:ea typeface="+mn-ea"/>
                                      <a:cs typeface="+mn-cs"/>
                                      <a:sym typeface="Helvetica Light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kumimoji="0" lang="en-US" sz="5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charset="0"/>
                                      <a:ea typeface="+mn-ea"/>
                                      <a:cs typeface="+mn-cs"/>
                                      <a:sym typeface="Helvetica Light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kumimoji="0" lang="en-US" sz="5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charset="0"/>
                                  <a:ea typeface="+mn-ea"/>
                                  <a:cs typeface="+mn-cs"/>
                                  <a:sym typeface="Helvetica Light"/>
                                </a:rPr>
                                <m:t>)</m:t>
                              </m:r>
                            </m:e>
                          </m:nary>
                        </m:num>
                        <m:den>
                          <m:rad>
                            <m:radPr>
                              <m:degHide m:val="on"/>
                              <m:ctrlPr>
                                <a:rPr kumimoji="0" lang="is-IS" sz="5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charset="0"/>
                                  <a:ea typeface="+mn-ea"/>
                                  <a:cs typeface="+mn-cs"/>
                                  <a:sym typeface="Helvetica Light"/>
                                </a:rPr>
                              </m:ctrlPr>
                            </m:radPr>
                            <m:deg/>
                            <m:e>
                              <m:nary>
                                <m:naryPr>
                                  <m:chr m:val="∑"/>
                                  <m:ctrlPr>
                                    <a:rPr lang="is-IS" i="1">
                                      <a:latin typeface="Cambria Math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i="1">
                                      <a:latin typeface="Cambria Math" charset="0"/>
                                    </a:rPr>
                                    <m:t>𝑘</m:t>
                                  </m:r>
                                  <m:r>
                                    <a:rPr lang="en-US" i="1">
                                      <a:latin typeface="Cambria Math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charset="0"/>
                                    </a:rPr>
                                    <m:t>𝑚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charset="0"/>
                                                </a:rPr>
                                                <m:t>𝑣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charset="0"/>
                                                </a:rPr>
                                                <m:t>𝑖𝑘</m:t>
                                              </m:r>
                                            </m:sub>
                                          </m:sSub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 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charset="0"/>
                                                </a:rPr>
                                                <m:t>𝑣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nary>
                                    <m:naryPr>
                                      <m:chr m:val="∑"/>
                                      <m:ctrlPr>
                                        <a:rPr lang="is-IS" i="1">
                                          <a:latin typeface="Cambria Math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en-US" i="1">
                                          <a:latin typeface="Cambria Math" charset="0"/>
                                        </a:rPr>
                                        <m:t>𝑘</m:t>
                                      </m:r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𝑚</m:t>
                                      </m:r>
                                    </m:sup>
                                    <m:e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latin typeface="Cambria Math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latin typeface="Cambria Math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charset="0"/>
                                                    </a:rPr>
                                                    <m:t>𝑣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b="0" i="1" smtClean="0">
                                                      <a:latin typeface="Cambria Math" charset="0"/>
                                                    </a:rPr>
                                                    <m:t>𝑗</m:t>
                                                  </m:r>
                                                  <m:r>
                                                    <a:rPr lang="en-US" i="1">
                                                      <a:latin typeface="Cambria Math" charset="0"/>
                                                    </a:rPr>
                                                    <m:t>𝑘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i="1">
                                                  <a:latin typeface="Cambria Math" charset="0"/>
                                                </a:rPr>
                                                <m:t> 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latin typeface="Cambria Math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charset="0"/>
                                                    </a:rPr>
                                                    <m:t>𝑣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b="0" i="1" smtClean="0">
                                                      <a:latin typeface="Cambria Math" charset="0"/>
                                                    </a:rPr>
                                                    <m:t>𝑗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nary>
                                </m:e>
                              </m:nary>
                            </m:e>
                          </m:rad>
                        </m:den>
                      </m:f>
                    </m:oMath>
                  </m:oMathPara>
                </a14:m>
                <a:endParaRPr kumimoji="0" lang="en-US" sz="50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2421" y="10256355"/>
                <a:ext cx="13095444" cy="248253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5254821" y="10408755"/>
                <a:ext cx="13095444" cy="248253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𝑐𝑜𝑟𝑟</m:t>
                      </m:r>
                      <m:r>
                        <a:rPr kumimoji="0" lang="en-US" sz="5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charset="0"/>
                          <a:ea typeface="+mn-ea"/>
                          <a:cs typeface="+mn-cs"/>
                          <a:sym typeface="Helvetica Light"/>
                        </a:rPr>
                        <m:t>(</m:t>
                      </m:r>
                      <m:r>
                        <a:rPr kumimoji="0" lang="en-US" sz="5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charset="0"/>
                          <a:ea typeface="+mn-ea"/>
                          <a:cs typeface="+mn-cs"/>
                          <a:sym typeface="Helvetica Light"/>
                        </a:rPr>
                        <m:t>𝑖</m:t>
                      </m:r>
                      <m:r>
                        <a:rPr kumimoji="0" lang="en-US" sz="5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charset="0"/>
                          <a:ea typeface="+mn-ea"/>
                          <a:cs typeface="+mn-cs"/>
                          <a:sym typeface="Helvetica Light"/>
                        </a:rPr>
                        <m:t>, </m:t>
                      </m:r>
                      <m:r>
                        <a:rPr kumimoji="0" lang="en-US" sz="5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charset="0"/>
                          <a:ea typeface="+mn-ea"/>
                          <a:cs typeface="+mn-cs"/>
                          <a:sym typeface="Helvetica Light"/>
                        </a:rPr>
                        <m:t>𝑗</m:t>
                      </m:r>
                      <m:r>
                        <a:rPr kumimoji="0" lang="en-US" sz="5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charset="0"/>
                          <a:ea typeface="+mn-ea"/>
                          <a:cs typeface="+mn-cs"/>
                          <a:sym typeface="Helvetica Light"/>
                        </a:rPr>
                        <m:t>)=</m:t>
                      </m:r>
                      <m:f>
                        <m:fPr>
                          <m:ctrlPr>
                            <a:rPr kumimoji="0" lang="is-IS" sz="5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charset="0"/>
                              <a:ea typeface="+mn-ea"/>
                              <a:cs typeface="+mn-cs"/>
                              <a:sym typeface="Helvetica Light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kumimoji="0" lang="is-IS" sz="5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charset="0"/>
                                  <a:ea typeface="+mn-ea"/>
                                  <a:cs typeface="+mn-cs"/>
                                  <a:sym typeface="Helvetica Light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kumimoji="0" lang="en-US" sz="5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charset="0"/>
                                  <a:ea typeface="+mn-ea"/>
                                  <a:cs typeface="+mn-cs"/>
                                  <a:sym typeface="Helvetica Light"/>
                                </a:rPr>
                                <m:t>𝑘</m:t>
                              </m:r>
                              <m:r>
                                <a:rPr kumimoji="0" lang="en-US" sz="5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charset="0"/>
                                  <a:ea typeface="+mn-ea"/>
                                  <a:cs typeface="+mn-cs"/>
                                  <a:sym typeface="Helvetica Light"/>
                                </a:rPr>
                                <m:t>=1</m:t>
                              </m:r>
                            </m:sub>
                            <m:sup>
                              <m:r>
                                <a:rPr kumimoji="0" lang="en-US" sz="5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charset="0"/>
                                  <a:ea typeface="+mn-ea"/>
                                  <a:cs typeface="+mn-cs"/>
                                  <a:sym typeface="Helvetica Light"/>
                                </a:rPr>
                                <m:t>𝑚</m:t>
                              </m:r>
                            </m:sup>
                            <m:e>
                              <m:r>
                                <a:rPr kumimoji="0" lang="en-US" sz="5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charset="0"/>
                                  <a:ea typeface="+mn-ea"/>
                                  <a:cs typeface="+mn-cs"/>
                                  <a:sym typeface="Helvetica Light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kumimoji="0" lang="en-US" sz="5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charset="0"/>
                                      <a:ea typeface="+mn-ea"/>
                                      <a:cs typeface="+mn-cs"/>
                                      <a:sym typeface="Helvetica Light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5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charset="0"/>
                                      <a:ea typeface="+mn-ea"/>
                                      <a:cs typeface="+mn-cs"/>
                                      <a:sym typeface="Helvetica Light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kumimoji="0" lang="en-US" sz="5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charset="0"/>
                                      <a:ea typeface="+mn-ea"/>
                                      <a:cs typeface="+mn-cs"/>
                                      <a:sym typeface="Helvetica Light"/>
                                    </a:rPr>
                                    <m:t>𝑖𝑘</m:t>
                                  </m:r>
                                </m:sub>
                              </m:sSub>
                              <m:r>
                                <a:rPr kumimoji="0" lang="en-US" sz="5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charset="0"/>
                                  <a:ea typeface="+mn-ea"/>
                                  <a:cs typeface="+mn-cs"/>
                                  <a:sym typeface="Helvetica Light"/>
                                </a:rPr>
                                <m:t> −</m:t>
                              </m:r>
                              <m:sSub>
                                <m:sSubPr>
                                  <m:ctrlPr>
                                    <a:rPr kumimoji="0" lang="en-US" sz="5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charset="0"/>
                                      <a:ea typeface="+mn-ea"/>
                                      <a:cs typeface="+mn-cs"/>
                                      <a:sym typeface="Helvetica Light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5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charset="0"/>
                                      <a:ea typeface="+mn-ea"/>
                                      <a:cs typeface="+mn-cs"/>
                                      <a:sym typeface="Helvetica Light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kumimoji="0" lang="en-US" sz="5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charset="0"/>
                                      <a:ea typeface="+mn-ea"/>
                                      <a:cs typeface="+mn-cs"/>
                                      <a:sym typeface="Helvetica Light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kumimoji="0" lang="en-US" sz="5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charset="0"/>
                                  <a:ea typeface="+mn-ea"/>
                                  <a:cs typeface="+mn-cs"/>
                                  <a:sym typeface="Helvetica Light"/>
                                </a:rPr>
                                <m:t>)(</m:t>
                              </m:r>
                              <m:sSub>
                                <m:sSubPr>
                                  <m:ctrlPr>
                                    <a:rPr kumimoji="0" lang="en-US" sz="5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charset="0"/>
                                      <a:ea typeface="+mn-ea"/>
                                      <a:cs typeface="+mn-cs"/>
                                      <a:sym typeface="Helvetica Light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5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charset="0"/>
                                      <a:ea typeface="+mn-ea"/>
                                      <a:cs typeface="+mn-cs"/>
                                      <a:sym typeface="Helvetica Light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kumimoji="0" lang="en-US" sz="5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charset="0"/>
                                      <a:ea typeface="+mn-ea"/>
                                      <a:cs typeface="+mn-cs"/>
                                      <a:sym typeface="Helvetica Light"/>
                                    </a:rPr>
                                    <m:t>𝑗𝑘</m:t>
                                  </m:r>
                                </m:sub>
                              </m:sSub>
                              <m:r>
                                <a:rPr kumimoji="0" lang="en-US" sz="5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charset="0"/>
                                  <a:ea typeface="+mn-ea"/>
                                  <a:cs typeface="+mn-cs"/>
                                  <a:sym typeface="Helvetica Light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kumimoji="0" lang="en-US" sz="5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charset="0"/>
                                      <a:ea typeface="+mn-ea"/>
                                      <a:cs typeface="+mn-cs"/>
                                      <a:sym typeface="Helvetica Light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5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charset="0"/>
                                      <a:ea typeface="+mn-ea"/>
                                      <a:cs typeface="+mn-cs"/>
                                      <a:sym typeface="Helvetica Light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kumimoji="0" lang="en-US" sz="5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charset="0"/>
                                      <a:ea typeface="+mn-ea"/>
                                      <a:cs typeface="+mn-cs"/>
                                      <a:sym typeface="Helvetica Light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kumimoji="0" lang="en-US" sz="5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charset="0"/>
                                  <a:ea typeface="+mn-ea"/>
                                  <a:cs typeface="+mn-cs"/>
                                  <a:sym typeface="Helvetica Light"/>
                                </a:rPr>
                                <m:t>)</m:t>
                              </m:r>
                            </m:e>
                          </m:nary>
                        </m:num>
                        <m:den>
                          <m:rad>
                            <m:radPr>
                              <m:degHide m:val="on"/>
                              <m:ctrlPr>
                                <a:rPr kumimoji="0" lang="is-IS" sz="5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charset="0"/>
                                  <a:ea typeface="+mn-ea"/>
                                  <a:cs typeface="+mn-cs"/>
                                  <a:sym typeface="Helvetica Light"/>
                                </a:rPr>
                              </m:ctrlPr>
                            </m:radPr>
                            <m:deg/>
                            <m:e>
                              <m:nary>
                                <m:naryPr>
                                  <m:chr m:val="∑"/>
                                  <m:ctrlPr>
                                    <a:rPr lang="is-IS" i="1">
                                      <a:latin typeface="Cambria Math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i="1">
                                      <a:latin typeface="Cambria Math" charset="0"/>
                                    </a:rPr>
                                    <m:t>𝑘</m:t>
                                  </m:r>
                                  <m:r>
                                    <a:rPr lang="en-US" i="1">
                                      <a:latin typeface="Cambria Math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charset="0"/>
                                    </a:rPr>
                                    <m:t>𝑚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charset="0"/>
                                                </a:rPr>
                                                <m:t>𝑣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charset="0"/>
                                                </a:rPr>
                                                <m:t>𝑖𝑘</m:t>
                                              </m:r>
                                            </m:sub>
                                          </m:sSub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 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charset="0"/>
                                                </a:rPr>
                                                <m:t>𝑣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nary>
                                    <m:naryPr>
                                      <m:chr m:val="∑"/>
                                      <m:ctrlPr>
                                        <a:rPr lang="is-IS" i="1">
                                          <a:latin typeface="Cambria Math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en-US" i="1">
                                          <a:latin typeface="Cambria Math" charset="0"/>
                                        </a:rPr>
                                        <m:t>𝑘</m:t>
                                      </m:r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𝑚</m:t>
                                      </m:r>
                                    </m:sup>
                                    <m:e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latin typeface="Cambria Math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latin typeface="Cambria Math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charset="0"/>
                                                    </a:rPr>
                                                    <m:t>𝑣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b="0" i="1" smtClean="0">
                                                      <a:latin typeface="Cambria Math" charset="0"/>
                                                    </a:rPr>
                                                    <m:t>𝑗</m:t>
                                                  </m:r>
                                                  <m:r>
                                                    <a:rPr lang="en-US" i="1">
                                                      <a:latin typeface="Cambria Math" charset="0"/>
                                                    </a:rPr>
                                                    <m:t>𝑘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i="1">
                                                  <a:latin typeface="Cambria Math" charset="0"/>
                                                </a:rPr>
                                                <m:t> 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latin typeface="Cambria Math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charset="0"/>
                                                    </a:rPr>
                                                    <m:t>𝑣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b="0" i="1" smtClean="0">
                                                      <a:latin typeface="Cambria Math" charset="0"/>
                                                    </a:rPr>
                                                    <m:t>𝑗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nary>
                                </m:e>
                              </m:nary>
                            </m:e>
                          </m:rad>
                        </m:den>
                      </m:f>
                    </m:oMath>
                  </m:oMathPara>
                </a14:m>
                <a:endParaRPr kumimoji="0" lang="en-US" sz="50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4821" y="10408755"/>
                <a:ext cx="13095444" cy="248253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5407221" y="10561155"/>
                <a:ext cx="13095444" cy="248253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𝑐𝑜𝑟𝑟</m:t>
                      </m:r>
                      <m:r>
                        <a:rPr kumimoji="0" lang="en-US" sz="5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charset="0"/>
                          <a:ea typeface="+mn-ea"/>
                          <a:cs typeface="+mn-cs"/>
                          <a:sym typeface="Helvetica Light"/>
                        </a:rPr>
                        <m:t>(</m:t>
                      </m:r>
                      <m:r>
                        <a:rPr kumimoji="0" lang="en-US" sz="5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charset="0"/>
                          <a:ea typeface="+mn-ea"/>
                          <a:cs typeface="+mn-cs"/>
                          <a:sym typeface="Helvetica Light"/>
                        </a:rPr>
                        <m:t>𝑖</m:t>
                      </m:r>
                      <m:r>
                        <a:rPr kumimoji="0" lang="en-US" sz="5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charset="0"/>
                          <a:ea typeface="+mn-ea"/>
                          <a:cs typeface="+mn-cs"/>
                          <a:sym typeface="Helvetica Light"/>
                        </a:rPr>
                        <m:t>, </m:t>
                      </m:r>
                      <m:r>
                        <a:rPr kumimoji="0" lang="en-US" sz="5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charset="0"/>
                          <a:ea typeface="+mn-ea"/>
                          <a:cs typeface="+mn-cs"/>
                          <a:sym typeface="Helvetica Light"/>
                        </a:rPr>
                        <m:t>𝑗</m:t>
                      </m:r>
                      <m:r>
                        <a:rPr kumimoji="0" lang="en-US" sz="5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charset="0"/>
                          <a:ea typeface="+mn-ea"/>
                          <a:cs typeface="+mn-cs"/>
                          <a:sym typeface="Helvetica Light"/>
                        </a:rPr>
                        <m:t>)=</m:t>
                      </m:r>
                      <m:f>
                        <m:fPr>
                          <m:ctrlPr>
                            <a:rPr kumimoji="0" lang="is-IS" sz="5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charset="0"/>
                              <a:ea typeface="+mn-ea"/>
                              <a:cs typeface="+mn-cs"/>
                              <a:sym typeface="Helvetica Light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kumimoji="0" lang="is-IS" sz="5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charset="0"/>
                                  <a:ea typeface="+mn-ea"/>
                                  <a:cs typeface="+mn-cs"/>
                                  <a:sym typeface="Helvetica Light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kumimoji="0" lang="en-US" sz="5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charset="0"/>
                                  <a:ea typeface="+mn-ea"/>
                                  <a:cs typeface="+mn-cs"/>
                                  <a:sym typeface="Helvetica Light"/>
                                </a:rPr>
                                <m:t>𝑘</m:t>
                              </m:r>
                              <m:r>
                                <a:rPr kumimoji="0" lang="en-US" sz="5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charset="0"/>
                                  <a:ea typeface="+mn-ea"/>
                                  <a:cs typeface="+mn-cs"/>
                                  <a:sym typeface="Helvetica Light"/>
                                </a:rPr>
                                <m:t>=1</m:t>
                              </m:r>
                            </m:sub>
                            <m:sup>
                              <m:r>
                                <a:rPr kumimoji="0" lang="en-US" sz="5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charset="0"/>
                                  <a:ea typeface="+mn-ea"/>
                                  <a:cs typeface="+mn-cs"/>
                                  <a:sym typeface="Helvetica Light"/>
                                </a:rPr>
                                <m:t>𝑚</m:t>
                              </m:r>
                            </m:sup>
                            <m:e>
                              <m:r>
                                <a:rPr kumimoji="0" lang="en-US" sz="5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charset="0"/>
                                  <a:ea typeface="+mn-ea"/>
                                  <a:cs typeface="+mn-cs"/>
                                  <a:sym typeface="Helvetica Light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kumimoji="0" lang="en-US" sz="5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charset="0"/>
                                      <a:ea typeface="+mn-ea"/>
                                      <a:cs typeface="+mn-cs"/>
                                      <a:sym typeface="Helvetica Light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5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charset="0"/>
                                      <a:ea typeface="+mn-ea"/>
                                      <a:cs typeface="+mn-cs"/>
                                      <a:sym typeface="Helvetica Light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kumimoji="0" lang="en-US" sz="5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charset="0"/>
                                      <a:ea typeface="+mn-ea"/>
                                      <a:cs typeface="+mn-cs"/>
                                      <a:sym typeface="Helvetica Light"/>
                                    </a:rPr>
                                    <m:t>𝑖𝑘</m:t>
                                  </m:r>
                                </m:sub>
                              </m:sSub>
                              <m:r>
                                <a:rPr kumimoji="0" lang="en-US" sz="5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charset="0"/>
                                  <a:ea typeface="+mn-ea"/>
                                  <a:cs typeface="+mn-cs"/>
                                  <a:sym typeface="Helvetica Light"/>
                                </a:rPr>
                                <m:t> −</m:t>
                              </m:r>
                              <m:sSub>
                                <m:sSubPr>
                                  <m:ctrlPr>
                                    <a:rPr kumimoji="0" lang="en-US" sz="5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charset="0"/>
                                      <a:ea typeface="+mn-ea"/>
                                      <a:cs typeface="+mn-cs"/>
                                      <a:sym typeface="Helvetica Light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5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charset="0"/>
                                      <a:ea typeface="+mn-ea"/>
                                      <a:cs typeface="+mn-cs"/>
                                      <a:sym typeface="Helvetica Light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kumimoji="0" lang="en-US" sz="5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charset="0"/>
                                      <a:ea typeface="+mn-ea"/>
                                      <a:cs typeface="+mn-cs"/>
                                      <a:sym typeface="Helvetica Light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kumimoji="0" lang="en-US" sz="5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charset="0"/>
                                  <a:ea typeface="+mn-ea"/>
                                  <a:cs typeface="+mn-cs"/>
                                  <a:sym typeface="Helvetica Light"/>
                                </a:rPr>
                                <m:t>)(</m:t>
                              </m:r>
                              <m:sSub>
                                <m:sSubPr>
                                  <m:ctrlPr>
                                    <a:rPr kumimoji="0" lang="en-US" sz="5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charset="0"/>
                                      <a:ea typeface="+mn-ea"/>
                                      <a:cs typeface="+mn-cs"/>
                                      <a:sym typeface="Helvetica Light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5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charset="0"/>
                                      <a:ea typeface="+mn-ea"/>
                                      <a:cs typeface="+mn-cs"/>
                                      <a:sym typeface="Helvetica Light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kumimoji="0" lang="en-US" sz="5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charset="0"/>
                                      <a:ea typeface="+mn-ea"/>
                                      <a:cs typeface="+mn-cs"/>
                                      <a:sym typeface="Helvetica Light"/>
                                    </a:rPr>
                                    <m:t>𝑗𝑘</m:t>
                                  </m:r>
                                </m:sub>
                              </m:sSub>
                              <m:r>
                                <a:rPr kumimoji="0" lang="en-US" sz="5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charset="0"/>
                                  <a:ea typeface="+mn-ea"/>
                                  <a:cs typeface="+mn-cs"/>
                                  <a:sym typeface="Helvetica Light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kumimoji="0" lang="en-US" sz="5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charset="0"/>
                                      <a:ea typeface="+mn-ea"/>
                                      <a:cs typeface="+mn-cs"/>
                                      <a:sym typeface="Helvetica Light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5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charset="0"/>
                                      <a:ea typeface="+mn-ea"/>
                                      <a:cs typeface="+mn-cs"/>
                                      <a:sym typeface="Helvetica Light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kumimoji="0" lang="en-US" sz="5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charset="0"/>
                                      <a:ea typeface="+mn-ea"/>
                                      <a:cs typeface="+mn-cs"/>
                                      <a:sym typeface="Helvetica Light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kumimoji="0" lang="en-US" sz="5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charset="0"/>
                                  <a:ea typeface="+mn-ea"/>
                                  <a:cs typeface="+mn-cs"/>
                                  <a:sym typeface="Helvetica Light"/>
                                </a:rPr>
                                <m:t>)</m:t>
                              </m:r>
                            </m:e>
                          </m:nary>
                        </m:num>
                        <m:den>
                          <m:rad>
                            <m:radPr>
                              <m:degHide m:val="on"/>
                              <m:ctrlPr>
                                <a:rPr kumimoji="0" lang="is-IS" sz="5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charset="0"/>
                                  <a:ea typeface="+mn-ea"/>
                                  <a:cs typeface="+mn-cs"/>
                                  <a:sym typeface="Helvetica Light"/>
                                </a:rPr>
                              </m:ctrlPr>
                            </m:radPr>
                            <m:deg/>
                            <m:e>
                              <m:nary>
                                <m:naryPr>
                                  <m:chr m:val="∑"/>
                                  <m:ctrlPr>
                                    <a:rPr lang="is-IS" i="1">
                                      <a:latin typeface="Cambria Math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i="1">
                                      <a:latin typeface="Cambria Math" charset="0"/>
                                    </a:rPr>
                                    <m:t>𝑘</m:t>
                                  </m:r>
                                  <m:r>
                                    <a:rPr lang="en-US" i="1">
                                      <a:latin typeface="Cambria Math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charset="0"/>
                                    </a:rPr>
                                    <m:t>𝑚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charset="0"/>
                                                </a:rPr>
                                                <m:t>𝑣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charset="0"/>
                                                </a:rPr>
                                                <m:t>𝑖𝑘</m:t>
                                              </m:r>
                                            </m:sub>
                                          </m:sSub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 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charset="0"/>
                                                </a:rPr>
                                                <m:t>𝑣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nary>
                                    <m:naryPr>
                                      <m:chr m:val="∑"/>
                                      <m:ctrlPr>
                                        <a:rPr lang="is-IS" i="1">
                                          <a:latin typeface="Cambria Math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en-US" i="1">
                                          <a:latin typeface="Cambria Math" charset="0"/>
                                        </a:rPr>
                                        <m:t>𝑘</m:t>
                                      </m:r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𝑚</m:t>
                                      </m:r>
                                    </m:sup>
                                    <m:e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latin typeface="Cambria Math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latin typeface="Cambria Math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charset="0"/>
                                                    </a:rPr>
                                                    <m:t>𝑣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b="0" i="1" smtClean="0">
                                                      <a:latin typeface="Cambria Math" charset="0"/>
                                                    </a:rPr>
                                                    <m:t>𝑗</m:t>
                                                  </m:r>
                                                  <m:r>
                                                    <a:rPr lang="en-US" i="1">
                                                      <a:latin typeface="Cambria Math" charset="0"/>
                                                    </a:rPr>
                                                    <m:t>𝑘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i="1">
                                                  <a:latin typeface="Cambria Math" charset="0"/>
                                                </a:rPr>
                                                <m:t> 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latin typeface="Cambria Math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charset="0"/>
                                                    </a:rPr>
                                                    <m:t>𝑣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b="0" i="1" smtClean="0">
                                                      <a:latin typeface="Cambria Math" charset="0"/>
                                                    </a:rPr>
                                                    <m:t>𝑗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nary>
                                </m:e>
                              </m:nary>
                            </m:e>
                          </m:rad>
                        </m:den>
                      </m:f>
                    </m:oMath>
                  </m:oMathPara>
                </a14:m>
                <a:endParaRPr kumimoji="0" lang="en-US" sz="50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7221" y="10561155"/>
                <a:ext cx="13095444" cy="248253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5559621" y="10713555"/>
                <a:ext cx="13095444" cy="248253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𝑐𝑜𝑟𝑟</m:t>
                      </m:r>
                      <m:r>
                        <a:rPr kumimoji="0" lang="en-US" sz="5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charset="0"/>
                          <a:ea typeface="+mn-ea"/>
                          <a:cs typeface="+mn-cs"/>
                          <a:sym typeface="Helvetica Light"/>
                        </a:rPr>
                        <m:t>(</m:t>
                      </m:r>
                      <m:r>
                        <a:rPr kumimoji="0" lang="en-US" sz="5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charset="0"/>
                          <a:ea typeface="+mn-ea"/>
                          <a:cs typeface="+mn-cs"/>
                          <a:sym typeface="Helvetica Light"/>
                        </a:rPr>
                        <m:t>𝑖</m:t>
                      </m:r>
                      <m:r>
                        <a:rPr kumimoji="0" lang="en-US" sz="5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charset="0"/>
                          <a:ea typeface="+mn-ea"/>
                          <a:cs typeface="+mn-cs"/>
                          <a:sym typeface="Helvetica Light"/>
                        </a:rPr>
                        <m:t>, </m:t>
                      </m:r>
                      <m:r>
                        <a:rPr kumimoji="0" lang="en-US" sz="5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charset="0"/>
                          <a:ea typeface="+mn-ea"/>
                          <a:cs typeface="+mn-cs"/>
                          <a:sym typeface="Helvetica Light"/>
                        </a:rPr>
                        <m:t>𝑗</m:t>
                      </m:r>
                      <m:r>
                        <a:rPr kumimoji="0" lang="en-US" sz="5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charset="0"/>
                          <a:ea typeface="+mn-ea"/>
                          <a:cs typeface="+mn-cs"/>
                          <a:sym typeface="Helvetica Light"/>
                        </a:rPr>
                        <m:t>)=</m:t>
                      </m:r>
                      <m:f>
                        <m:fPr>
                          <m:ctrlPr>
                            <a:rPr kumimoji="0" lang="is-IS" sz="5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charset="0"/>
                              <a:ea typeface="+mn-ea"/>
                              <a:cs typeface="+mn-cs"/>
                              <a:sym typeface="Helvetica Light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kumimoji="0" lang="is-IS" sz="5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charset="0"/>
                                  <a:ea typeface="+mn-ea"/>
                                  <a:cs typeface="+mn-cs"/>
                                  <a:sym typeface="Helvetica Light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kumimoji="0" lang="en-US" sz="5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charset="0"/>
                                  <a:ea typeface="+mn-ea"/>
                                  <a:cs typeface="+mn-cs"/>
                                  <a:sym typeface="Helvetica Light"/>
                                </a:rPr>
                                <m:t>𝑘</m:t>
                              </m:r>
                              <m:r>
                                <a:rPr kumimoji="0" lang="en-US" sz="5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charset="0"/>
                                  <a:ea typeface="+mn-ea"/>
                                  <a:cs typeface="+mn-cs"/>
                                  <a:sym typeface="Helvetica Light"/>
                                </a:rPr>
                                <m:t>=1</m:t>
                              </m:r>
                            </m:sub>
                            <m:sup>
                              <m:r>
                                <a:rPr kumimoji="0" lang="en-US" sz="5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charset="0"/>
                                  <a:ea typeface="+mn-ea"/>
                                  <a:cs typeface="+mn-cs"/>
                                  <a:sym typeface="Helvetica Light"/>
                                </a:rPr>
                                <m:t>𝑚</m:t>
                              </m:r>
                            </m:sup>
                            <m:e>
                              <m:r>
                                <a:rPr kumimoji="0" lang="en-US" sz="5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charset="0"/>
                                  <a:ea typeface="+mn-ea"/>
                                  <a:cs typeface="+mn-cs"/>
                                  <a:sym typeface="Helvetica Light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kumimoji="0" lang="en-US" sz="5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charset="0"/>
                                      <a:ea typeface="+mn-ea"/>
                                      <a:cs typeface="+mn-cs"/>
                                      <a:sym typeface="Helvetica Light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5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charset="0"/>
                                      <a:ea typeface="+mn-ea"/>
                                      <a:cs typeface="+mn-cs"/>
                                      <a:sym typeface="Helvetica Light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kumimoji="0" lang="en-US" sz="5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charset="0"/>
                                      <a:ea typeface="+mn-ea"/>
                                      <a:cs typeface="+mn-cs"/>
                                      <a:sym typeface="Helvetica Light"/>
                                    </a:rPr>
                                    <m:t>𝑖𝑘</m:t>
                                  </m:r>
                                </m:sub>
                              </m:sSub>
                              <m:r>
                                <a:rPr kumimoji="0" lang="en-US" sz="5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charset="0"/>
                                  <a:ea typeface="+mn-ea"/>
                                  <a:cs typeface="+mn-cs"/>
                                  <a:sym typeface="Helvetica Light"/>
                                </a:rPr>
                                <m:t> −</m:t>
                              </m:r>
                              <m:sSub>
                                <m:sSubPr>
                                  <m:ctrlPr>
                                    <a:rPr kumimoji="0" lang="en-US" sz="5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charset="0"/>
                                      <a:ea typeface="+mn-ea"/>
                                      <a:cs typeface="+mn-cs"/>
                                      <a:sym typeface="Helvetica Light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5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charset="0"/>
                                      <a:ea typeface="+mn-ea"/>
                                      <a:cs typeface="+mn-cs"/>
                                      <a:sym typeface="Helvetica Light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kumimoji="0" lang="en-US" sz="5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charset="0"/>
                                      <a:ea typeface="+mn-ea"/>
                                      <a:cs typeface="+mn-cs"/>
                                      <a:sym typeface="Helvetica Light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kumimoji="0" lang="en-US" sz="5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charset="0"/>
                                  <a:ea typeface="+mn-ea"/>
                                  <a:cs typeface="+mn-cs"/>
                                  <a:sym typeface="Helvetica Light"/>
                                </a:rPr>
                                <m:t>)(</m:t>
                              </m:r>
                              <m:sSub>
                                <m:sSubPr>
                                  <m:ctrlPr>
                                    <a:rPr kumimoji="0" lang="en-US" sz="5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charset="0"/>
                                      <a:ea typeface="+mn-ea"/>
                                      <a:cs typeface="+mn-cs"/>
                                      <a:sym typeface="Helvetica Light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5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charset="0"/>
                                      <a:ea typeface="+mn-ea"/>
                                      <a:cs typeface="+mn-cs"/>
                                      <a:sym typeface="Helvetica Light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kumimoji="0" lang="en-US" sz="5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charset="0"/>
                                      <a:ea typeface="+mn-ea"/>
                                      <a:cs typeface="+mn-cs"/>
                                      <a:sym typeface="Helvetica Light"/>
                                    </a:rPr>
                                    <m:t>𝑗𝑘</m:t>
                                  </m:r>
                                </m:sub>
                              </m:sSub>
                              <m:r>
                                <a:rPr kumimoji="0" lang="en-US" sz="5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charset="0"/>
                                  <a:ea typeface="+mn-ea"/>
                                  <a:cs typeface="+mn-cs"/>
                                  <a:sym typeface="Helvetica Light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kumimoji="0" lang="en-US" sz="5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charset="0"/>
                                      <a:ea typeface="+mn-ea"/>
                                      <a:cs typeface="+mn-cs"/>
                                      <a:sym typeface="Helvetica Light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5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charset="0"/>
                                      <a:ea typeface="+mn-ea"/>
                                      <a:cs typeface="+mn-cs"/>
                                      <a:sym typeface="Helvetica Light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kumimoji="0" lang="en-US" sz="5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charset="0"/>
                                      <a:ea typeface="+mn-ea"/>
                                      <a:cs typeface="+mn-cs"/>
                                      <a:sym typeface="Helvetica Light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kumimoji="0" lang="en-US" sz="5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charset="0"/>
                                  <a:ea typeface="+mn-ea"/>
                                  <a:cs typeface="+mn-cs"/>
                                  <a:sym typeface="Helvetica Light"/>
                                </a:rPr>
                                <m:t>)</m:t>
                              </m:r>
                            </m:e>
                          </m:nary>
                        </m:num>
                        <m:den>
                          <m:rad>
                            <m:radPr>
                              <m:degHide m:val="on"/>
                              <m:ctrlPr>
                                <a:rPr kumimoji="0" lang="is-IS" sz="5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charset="0"/>
                                  <a:ea typeface="+mn-ea"/>
                                  <a:cs typeface="+mn-cs"/>
                                  <a:sym typeface="Helvetica Light"/>
                                </a:rPr>
                              </m:ctrlPr>
                            </m:radPr>
                            <m:deg/>
                            <m:e>
                              <m:nary>
                                <m:naryPr>
                                  <m:chr m:val="∑"/>
                                  <m:ctrlPr>
                                    <a:rPr lang="is-IS" i="1">
                                      <a:latin typeface="Cambria Math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i="1">
                                      <a:latin typeface="Cambria Math" charset="0"/>
                                    </a:rPr>
                                    <m:t>𝑘</m:t>
                                  </m:r>
                                  <m:r>
                                    <a:rPr lang="en-US" i="1">
                                      <a:latin typeface="Cambria Math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charset="0"/>
                                    </a:rPr>
                                    <m:t>𝑚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charset="0"/>
                                                </a:rPr>
                                                <m:t>𝑣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charset="0"/>
                                                </a:rPr>
                                                <m:t>𝑖𝑘</m:t>
                                              </m:r>
                                            </m:sub>
                                          </m:sSub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 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charset="0"/>
                                                </a:rPr>
                                                <m:t>𝑣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nary>
                                    <m:naryPr>
                                      <m:chr m:val="∑"/>
                                      <m:ctrlPr>
                                        <a:rPr lang="is-IS" i="1">
                                          <a:latin typeface="Cambria Math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en-US" i="1">
                                          <a:latin typeface="Cambria Math" charset="0"/>
                                        </a:rPr>
                                        <m:t>𝑘</m:t>
                                      </m:r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𝑚</m:t>
                                      </m:r>
                                    </m:sup>
                                    <m:e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latin typeface="Cambria Math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latin typeface="Cambria Math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charset="0"/>
                                                    </a:rPr>
                                                    <m:t>𝑣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b="0" i="1" smtClean="0">
                                                      <a:latin typeface="Cambria Math" charset="0"/>
                                                    </a:rPr>
                                                    <m:t>𝑗</m:t>
                                                  </m:r>
                                                  <m:r>
                                                    <a:rPr lang="en-US" i="1">
                                                      <a:latin typeface="Cambria Math" charset="0"/>
                                                    </a:rPr>
                                                    <m:t>𝑘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i="1">
                                                  <a:latin typeface="Cambria Math" charset="0"/>
                                                </a:rPr>
                                                <m:t> 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latin typeface="Cambria Math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charset="0"/>
                                                    </a:rPr>
                                                    <m:t>𝑣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b="0" i="1" smtClean="0">
                                                      <a:latin typeface="Cambria Math" charset="0"/>
                                                    </a:rPr>
                                                    <m:t>𝑗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nary>
                                </m:e>
                              </m:nary>
                            </m:e>
                          </m:rad>
                        </m:den>
                      </m:f>
                    </m:oMath>
                  </m:oMathPara>
                </a14:m>
                <a:endParaRPr kumimoji="0" lang="en-US" sz="50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9621" y="10713555"/>
                <a:ext cx="13095444" cy="248253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5712021" y="10865955"/>
                <a:ext cx="13095444" cy="248253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𝑐𝑜𝑟𝑟</m:t>
                      </m:r>
                      <m:r>
                        <a:rPr kumimoji="0" lang="en-US" sz="5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charset="0"/>
                          <a:ea typeface="+mn-ea"/>
                          <a:cs typeface="+mn-cs"/>
                          <a:sym typeface="Helvetica Light"/>
                        </a:rPr>
                        <m:t>(</m:t>
                      </m:r>
                      <m:r>
                        <a:rPr kumimoji="0" lang="en-US" sz="5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charset="0"/>
                          <a:ea typeface="+mn-ea"/>
                          <a:cs typeface="+mn-cs"/>
                          <a:sym typeface="Helvetica Light"/>
                        </a:rPr>
                        <m:t>𝑖</m:t>
                      </m:r>
                      <m:r>
                        <a:rPr kumimoji="0" lang="en-US" sz="5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charset="0"/>
                          <a:ea typeface="+mn-ea"/>
                          <a:cs typeface="+mn-cs"/>
                          <a:sym typeface="Helvetica Light"/>
                        </a:rPr>
                        <m:t>, </m:t>
                      </m:r>
                      <m:r>
                        <a:rPr kumimoji="0" lang="en-US" sz="5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charset="0"/>
                          <a:ea typeface="+mn-ea"/>
                          <a:cs typeface="+mn-cs"/>
                          <a:sym typeface="Helvetica Light"/>
                        </a:rPr>
                        <m:t>𝑗</m:t>
                      </m:r>
                      <m:r>
                        <a:rPr kumimoji="0" lang="en-US" sz="5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charset="0"/>
                          <a:ea typeface="+mn-ea"/>
                          <a:cs typeface="+mn-cs"/>
                          <a:sym typeface="Helvetica Light"/>
                        </a:rPr>
                        <m:t>)=</m:t>
                      </m:r>
                      <m:f>
                        <m:fPr>
                          <m:ctrlPr>
                            <a:rPr kumimoji="0" lang="is-IS" sz="5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charset="0"/>
                              <a:ea typeface="+mn-ea"/>
                              <a:cs typeface="+mn-cs"/>
                              <a:sym typeface="Helvetica Light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kumimoji="0" lang="is-IS" sz="5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charset="0"/>
                                  <a:ea typeface="+mn-ea"/>
                                  <a:cs typeface="+mn-cs"/>
                                  <a:sym typeface="Helvetica Light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kumimoji="0" lang="en-US" sz="5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charset="0"/>
                                  <a:ea typeface="+mn-ea"/>
                                  <a:cs typeface="+mn-cs"/>
                                  <a:sym typeface="Helvetica Light"/>
                                </a:rPr>
                                <m:t>𝑘</m:t>
                              </m:r>
                              <m:r>
                                <a:rPr kumimoji="0" lang="en-US" sz="5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charset="0"/>
                                  <a:ea typeface="+mn-ea"/>
                                  <a:cs typeface="+mn-cs"/>
                                  <a:sym typeface="Helvetica Light"/>
                                </a:rPr>
                                <m:t>=1</m:t>
                              </m:r>
                            </m:sub>
                            <m:sup>
                              <m:r>
                                <a:rPr kumimoji="0" lang="en-US" sz="5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charset="0"/>
                                  <a:ea typeface="+mn-ea"/>
                                  <a:cs typeface="+mn-cs"/>
                                  <a:sym typeface="Helvetica Light"/>
                                </a:rPr>
                                <m:t>𝑚</m:t>
                              </m:r>
                            </m:sup>
                            <m:e>
                              <m:r>
                                <a:rPr kumimoji="0" lang="en-US" sz="5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charset="0"/>
                                  <a:ea typeface="+mn-ea"/>
                                  <a:cs typeface="+mn-cs"/>
                                  <a:sym typeface="Helvetica Light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kumimoji="0" lang="en-US" sz="5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charset="0"/>
                                      <a:ea typeface="+mn-ea"/>
                                      <a:cs typeface="+mn-cs"/>
                                      <a:sym typeface="Helvetica Light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5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charset="0"/>
                                      <a:ea typeface="+mn-ea"/>
                                      <a:cs typeface="+mn-cs"/>
                                      <a:sym typeface="Helvetica Light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kumimoji="0" lang="en-US" sz="5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charset="0"/>
                                      <a:ea typeface="+mn-ea"/>
                                      <a:cs typeface="+mn-cs"/>
                                      <a:sym typeface="Helvetica Light"/>
                                    </a:rPr>
                                    <m:t>𝑖𝑘</m:t>
                                  </m:r>
                                </m:sub>
                              </m:sSub>
                              <m:r>
                                <a:rPr kumimoji="0" lang="en-US" sz="5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charset="0"/>
                                  <a:ea typeface="+mn-ea"/>
                                  <a:cs typeface="+mn-cs"/>
                                  <a:sym typeface="Helvetica Light"/>
                                </a:rPr>
                                <m:t> −</m:t>
                              </m:r>
                              <m:sSub>
                                <m:sSubPr>
                                  <m:ctrlPr>
                                    <a:rPr kumimoji="0" lang="en-US" sz="5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charset="0"/>
                                      <a:ea typeface="+mn-ea"/>
                                      <a:cs typeface="+mn-cs"/>
                                      <a:sym typeface="Helvetica Light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5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charset="0"/>
                                      <a:ea typeface="+mn-ea"/>
                                      <a:cs typeface="+mn-cs"/>
                                      <a:sym typeface="Helvetica Light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kumimoji="0" lang="en-US" sz="5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charset="0"/>
                                      <a:ea typeface="+mn-ea"/>
                                      <a:cs typeface="+mn-cs"/>
                                      <a:sym typeface="Helvetica Light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kumimoji="0" lang="en-US" sz="5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charset="0"/>
                                  <a:ea typeface="+mn-ea"/>
                                  <a:cs typeface="+mn-cs"/>
                                  <a:sym typeface="Helvetica Light"/>
                                </a:rPr>
                                <m:t>)(</m:t>
                              </m:r>
                              <m:sSub>
                                <m:sSubPr>
                                  <m:ctrlPr>
                                    <a:rPr kumimoji="0" lang="en-US" sz="5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charset="0"/>
                                      <a:ea typeface="+mn-ea"/>
                                      <a:cs typeface="+mn-cs"/>
                                      <a:sym typeface="Helvetica Light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5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charset="0"/>
                                      <a:ea typeface="+mn-ea"/>
                                      <a:cs typeface="+mn-cs"/>
                                      <a:sym typeface="Helvetica Light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kumimoji="0" lang="en-US" sz="5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charset="0"/>
                                      <a:ea typeface="+mn-ea"/>
                                      <a:cs typeface="+mn-cs"/>
                                      <a:sym typeface="Helvetica Light"/>
                                    </a:rPr>
                                    <m:t>𝑗𝑘</m:t>
                                  </m:r>
                                </m:sub>
                              </m:sSub>
                              <m:r>
                                <a:rPr kumimoji="0" lang="en-US" sz="5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charset="0"/>
                                  <a:ea typeface="+mn-ea"/>
                                  <a:cs typeface="+mn-cs"/>
                                  <a:sym typeface="Helvetica Light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kumimoji="0" lang="en-US" sz="5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charset="0"/>
                                      <a:ea typeface="+mn-ea"/>
                                      <a:cs typeface="+mn-cs"/>
                                      <a:sym typeface="Helvetica Light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5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charset="0"/>
                                      <a:ea typeface="+mn-ea"/>
                                      <a:cs typeface="+mn-cs"/>
                                      <a:sym typeface="Helvetica Light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kumimoji="0" lang="en-US" sz="5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charset="0"/>
                                      <a:ea typeface="+mn-ea"/>
                                      <a:cs typeface="+mn-cs"/>
                                      <a:sym typeface="Helvetica Light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kumimoji="0" lang="en-US" sz="5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charset="0"/>
                                  <a:ea typeface="+mn-ea"/>
                                  <a:cs typeface="+mn-cs"/>
                                  <a:sym typeface="Helvetica Light"/>
                                </a:rPr>
                                <m:t>)</m:t>
                              </m:r>
                            </m:e>
                          </m:nary>
                        </m:num>
                        <m:den>
                          <m:rad>
                            <m:radPr>
                              <m:degHide m:val="on"/>
                              <m:ctrlPr>
                                <a:rPr kumimoji="0" lang="is-IS" sz="5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charset="0"/>
                                  <a:ea typeface="+mn-ea"/>
                                  <a:cs typeface="+mn-cs"/>
                                  <a:sym typeface="Helvetica Light"/>
                                </a:rPr>
                              </m:ctrlPr>
                            </m:radPr>
                            <m:deg/>
                            <m:e>
                              <m:nary>
                                <m:naryPr>
                                  <m:chr m:val="∑"/>
                                  <m:ctrlPr>
                                    <a:rPr lang="is-IS" i="1">
                                      <a:latin typeface="Cambria Math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i="1">
                                      <a:latin typeface="Cambria Math" charset="0"/>
                                    </a:rPr>
                                    <m:t>𝑘</m:t>
                                  </m:r>
                                  <m:r>
                                    <a:rPr lang="en-US" i="1">
                                      <a:latin typeface="Cambria Math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charset="0"/>
                                    </a:rPr>
                                    <m:t>𝑚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charset="0"/>
                                                </a:rPr>
                                                <m:t>𝑣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charset="0"/>
                                                </a:rPr>
                                                <m:t>𝑖𝑘</m:t>
                                              </m:r>
                                            </m:sub>
                                          </m:sSub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 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charset="0"/>
                                                </a:rPr>
                                                <m:t>𝑣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nary>
                                    <m:naryPr>
                                      <m:chr m:val="∑"/>
                                      <m:ctrlPr>
                                        <a:rPr lang="is-IS" i="1">
                                          <a:latin typeface="Cambria Math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en-US" i="1">
                                          <a:latin typeface="Cambria Math" charset="0"/>
                                        </a:rPr>
                                        <m:t>𝑘</m:t>
                                      </m:r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𝑚</m:t>
                                      </m:r>
                                    </m:sup>
                                    <m:e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latin typeface="Cambria Math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latin typeface="Cambria Math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charset="0"/>
                                                    </a:rPr>
                                                    <m:t>𝑣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b="0" i="1" smtClean="0">
                                                      <a:latin typeface="Cambria Math" charset="0"/>
                                                    </a:rPr>
                                                    <m:t>𝑗</m:t>
                                                  </m:r>
                                                  <m:r>
                                                    <a:rPr lang="en-US" i="1">
                                                      <a:latin typeface="Cambria Math" charset="0"/>
                                                    </a:rPr>
                                                    <m:t>𝑘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i="1">
                                                  <a:latin typeface="Cambria Math" charset="0"/>
                                                </a:rPr>
                                                <m:t> 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latin typeface="Cambria Math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charset="0"/>
                                                    </a:rPr>
                                                    <m:t>𝑣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b="0" i="1" smtClean="0">
                                                      <a:latin typeface="Cambria Math" charset="0"/>
                                                    </a:rPr>
                                                    <m:t>𝑗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nary>
                                </m:e>
                              </m:nary>
                            </m:e>
                          </m:rad>
                        </m:den>
                      </m:f>
                    </m:oMath>
                  </m:oMathPara>
                </a14:m>
                <a:endParaRPr kumimoji="0" lang="en-US" sz="50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2021" y="10865955"/>
                <a:ext cx="13095444" cy="248253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10"/>
              <p:cNvSpPr txBox="1">
                <a:spLocks/>
              </p:cNvSpPr>
              <p:nvPr/>
            </p:nvSpPr>
            <p:spPr>
              <a:xfrm>
                <a:off x="2416615" y="3585528"/>
                <a:ext cx="7221079" cy="1025922"/>
              </a:xfrm>
              <a:prstGeom prst="rect">
                <a:avLst/>
              </a:prstGeom>
              <a:ln w="12700" cap="flat">
                <a:noFill/>
                <a:miter lim="400000"/>
              </a:ln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>
                <a:spAutoFit/>
              </a:bodyPr>
              <a:lstStyle>
                <a:lvl1pPr marL="228600" indent="-22860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</a:rPr>
                        <m:t>𝑐𝑜𝑟𝑟</m:t>
                      </m:r>
                      <m:r>
                        <a:rPr lang="en-US" i="1" smtClean="0">
                          <a:solidFill>
                            <a:srgbClr val="000000"/>
                          </a:solidFill>
                          <a:latin typeface="Cambria Math" charset="0"/>
                          <a:sym typeface="Helvetica Light"/>
                        </a:rPr>
                        <m:t>(</m:t>
                      </m:r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charset="0"/>
                          <a:sym typeface="Helvetica Light"/>
                        </a:rPr>
                        <m:t>𝑢</m:t>
                      </m:r>
                      <m:r>
                        <a:rPr lang="en-US" i="1" smtClean="0">
                          <a:solidFill>
                            <a:srgbClr val="000000"/>
                          </a:solidFill>
                          <a:latin typeface="Cambria Math" charset="0"/>
                          <a:sym typeface="Helvetica Light"/>
                        </a:rPr>
                        <m:t>, </m:t>
                      </m:r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charset="0"/>
                          <a:sym typeface="Helvetica Light"/>
                        </a:rPr>
                        <m:t>𝑣</m:t>
                      </m:r>
                      <m:r>
                        <a:rPr lang="en-US" i="1" smtClean="0">
                          <a:solidFill>
                            <a:srgbClr val="000000"/>
                          </a:solidFill>
                          <a:latin typeface="Cambria Math" charset="0"/>
                          <a:sym typeface="Helvetica Light"/>
                        </a:rPr>
                        <m:t>)=</m:t>
                      </m:r>
                      <m:f>
                        <m:fPr>
                          <m:ctrlPr>
                            <a:rPr lang="is-IS" i="1" smtClean="0">
                              <a:solidFill>
                                <a:srgbClr val="000000"/>
                              </a:solidFill>
                              <a:latin typeface="Cambria Math" charset="0"/>
                              <a:sym typeface="Helvetica Light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is-IS" i="1" smtClean="0">
                                  <a:solidFill>
                                    <a:srgbClr val="000000"/>
                                  </a:solidFill>
                                  <a:latin typeface="Cambria Math" charset="0"/>
                                  <a:sym typeface="Helvetica Light"/>
                                </a:rPr>
                              </m:ctrlPr>
                            </m:naryPr>
                            <m:sub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charset="0"/>
                                  <a:sym typeface="Helvetica Light"/>
                                </a:rPr>
                                <m:t>𝑖</m:t>
                              </m:r>
                              <m:r>
                                <a:rPr lang="en-US" i="1" smtClean="0">
                                  <a:solidFill>
                                    <a:srgbClr val="000000"/>
                                  </a:solidFill>
                                  <a:latin typeface="Cambria Math" charset="0"/>
                                  <a:sym typeface="Helvetica Light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 smtClean="0">
                                  <a:solidFill>
                                    <a:srgbClr val="000000"/>
                                  </a:solidFill>
                                  <a:latin typeface="Cambria Math" charset="0"/>
                                  <a:sym typeface="Helvetica Light"/>
                                </a:rPr>
                                <m:t>𝑚</m:t>
                              </m:r>
                            </m:sup>
                            <m:e>
                              <m:r>
                                <a:rPr lang="en-US" i="1" smtClean="0">
                                  <a:solidFill>
                                    <a:srgbClr val="000000"/>
                                  </a:solidFill>
                                  <a:latin typeface="Cambria Math" charset="0"/>
                                  <a:sym typeface="Helvetica Light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i="1" smtClean="0">
                                      <a:solidFill>
                                        <a:srgbClr val="000000"/>
                                      </a:solidFill>
                                      <a:latin typeface="Cambria Math" charset="0"/>
                                      <a:sym typeface="Helvetica Light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000000"/>
                                      </a:solidFill>
                                      <a:latin typeface="Cambria Math" charset="0"/>
                                      <a:sym typeface="Helvetica Light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000000"/>
                                      </a:solidFill>
                                      <a:latin typeface="Cambria Math" charset="0"/>
                                      <a:sym typeface="Helvetica Light"/>
                                    </a:rPr>
                                    <m:t>𝑢𝑖</m:t>
                                  </m:r>
                                </m:sub>
                              </m:sSub>
                              <m:r>
                                <a:rPr lang="en-US" i="1" smtClean="0">
                                  <a:solidFill>
                                    <a:srgbClr val="000000"/>
                                  </a:solidFill>
                                  <a:latin typeface="Cambria Math" charset="0"/>
                                  <a:sym typeface="Helvetica Light"/>
                                </a:rPr>
                                <m:t> −</m:t>
                              </m:r>
                              <m:sSub>
                                <m:sSubPr>
                                  <m:ctrlPr>
                                    <a:rPr lang="en-US" i="1" smtClean="0">
                                      <a:solidFill>
                                        <a:srgbClr val="000000"/>
                                      </a:solidFill>
                                      <a:latin typeface="Cambria Math" charset="0"/>
                                      <a:sym typeface="Helvetica Light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000000"/>
                                      </a:solidFill>
                                      <a:latin typeface="Cambria Math" charset="0"/>
                                      <a:sym typeface="Helvetica Light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000000"/>
                                      </a:solidFill>
                                      <a:latin typeface="Cambria Math" charset="0"/>
                                      <a:sym typeface="Helvetica Light"/>
                                    </a:rPr>
                                    <m:t>𝑢</m:t>
                                  </m:r>
                                </m:sub>
                              </m:sSub>
                              <m:r>
                                <a:rPr lang="en-US" i="1" smtClean="0">
                                  <a:solidFill>
                                    <a:srgbClr val="000000"/>
                                  </a:solidFill>
                                  <a:latin typeface="Cambria Math" charset="0"/>
                                  <a:sym typeface="Helvetica Light"/>
                                </a:rPr>
                                <m:t>)(</m:t>
                              </m:r>
                              <m:sSub>
                                <m:sSubPr>
                                  <m:ctrlPr>
                                    <a:rPr lang="en-US" i="1" smtClean="0">
                                      <a:solidFill>
                                        <a:srgbClr val="000000"/>
                                      </a:solidFill>
                                      <a:latin typeface="Cambria Math" charset="0"/>
                                      <a:sym typeface="Helvetica Light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000000"/>
                                      </a:solidFill>
                                      <a:latin typeface="Cambria Math" charset="0"/>
                                      <a:sym typeface="Helvetica Light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000000"/>
                                      </a:solidFill>
                                      <a:latin typeface="Cambria Math" charset="0"/>
                                      <a:sym typeface="Helvetica Light"/>
                                    </a:rPr>
                                    <m:t>𝑣𝑖</m:t>
                                  </m:r>
                                </m:sub>
                              </m:sSub>
                              <m:r>
                                <a:rPr lang="en-US" i="1" smtClean="0">
                                  <a:solidFill>
                                    <a:srgbClr val="000000"/>
                                  </a:solidFill>
                                  <a:latin typeface="Cambria Math" charset="0"/>
                                  <a:sym typeface="Helvetica Light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 smtClean="0">
                                      <a:solidFill>
                                        <a:srgbClr val="000000"/>
                                      </a:solidFill>
                                      <a:latin typeface="Cambria Math" charset="0"/>
                                      <a:sym typeface="Helvetica Light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000000"/>
                                      </a:solidFill>
                                      <a:latin typeface="Cambria Math" charset="0"/>
                                      <a:sym typeface="Helvetica Light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000000"/>
                                      </a:solidFill>
                                      <a:latin typeface="Cambria Math" charset="0"/>
                                      <a:sym typeface="Helvetica Light"/>
                                    </a:rPr>
                                    <m:t>𝑣</m:t>
                                  </m:r>
                                </m:sub>
                              </m:sSub>
                              <m:r>
                                <a:rPr lang="en-US" i="1" smtClean="0">
                                  <a:solidFill>
                                    <a:srgbClr val="000000"/>
                                  </a:solidFill>
                                  <a:latin typeface="Cambria Math" charset="0"/>
                                  <a:sym typeface="Helvetica Light"/>
                                </a:rPr>
                                <m:t>)</m:t>
                              </m:r>
                            </m:e>
                          </m:nary>
                        </m:num>
                        <m:den>
                          <m:rad>
                            <m:radPr>
                              <m:degHide m:val="on"/>
                              <m:ctrlPr>
                                <a:rPr lang="is-IS" i="1" smtClean="0">
                                  <a:solidFill>
                                    <a:srgbClr val="000000"/>
                                  </a:solidFill>
                                  <a:latin typeface="Cambria Math" charset="0"/>
                                  <a:sym typeface="Helvetica Light"/>
                                </a:rPr>
                              </m:ctrlPr>
                            </m:radPr>
                            <m:deg/>
                            <m:e>
                              <m:nary>
                                <m:naryPr>
                                  <m:chr m:val="∑"/>
                                  <m:ctrlPr>
                                    <a:rPr lang="is-IS" i="1">
                                      <a:latin typeface="Cambria Math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charset="0"/>
                                    </a:rPr>
                                    <m:t>𝑚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US" i="1" smtClean="0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charset="0"/>
                                                  <a:sym typeface="Helvetica Light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charset="0"/>
                                                  <a:sym typeface="Helvetica Light"/>
                                                </a:rPr>
                                                <m:t>𝑟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charset="0"/>
                                                  <a:sym typeface="Helvetica Light"/>
                                                </a:rPr>
                                                <m:t>𝑢</m:t>
                                              </m:r>
                                              <m:r>
                                                <a:rPr lang="en-US" b="0" i="1" smtClean="0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charset="0"/>
                                                  <a:sym typeface="Helvetica Light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charset="0"/>
                                              <a:sym typeface="Helvetica Light"/>
                                            </a:rPr>
                                            <m:t> 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charset="0"/>
                                                  <a:sym typeface="Helvetica Light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charset="0"/>
                                                  <a:sym typeface="Helvetica Light"/>
                                                </a:rPr>
                                                <m:t>𝑟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charset="0"/>
                                                  <a:sym typeface="Helvetica Light"/>
                                                </a:rPr>
                                                <m:t>𝑢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i="1" smtClean="0"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nary>
                                    <m:naryPr>
                                      <m:chr m:val="∑"/>
                                      <m:ctrlPr>
                                        <a:rPr lang="is-IS" i="1">
                                          <a:latin typeface="Cambria Math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𝑖</m:t>
                                      </m:r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𝑚</m:t>
                                      </m:r>
                                    </m:sup>
                                    <m:e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latin typeface="Cambria Math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solidFill>
                                                        <a:srgbClr val="000000"/>
                                                      </a:solidFill>
                                                      <a:latin typeface="Cambria Math" charset="0"/>
                                                      <a:sym typeface="Helvetica Light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>
                                                      <a:solidFill>
                                                        <a:srgbClr val="000000"/>
                                                      </a:solidFill>
                                                      <a:latin typeface="Cambria Math" charset="0"/>
                                                      <a:sym typeface="Helvetica Light"/>
                                                    </a:rPr>
                                                    <m:t>𝑟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1">
                                                      <a:solidFill>
                                                        <a:srgbClr val="000000"/>
                                                      </a:solidFill>
                                                      <a:latin typeface="Cambria Math" charset="0"/>
                                                      <a:sym typeface="Helvetica Light"/>
                                                    </a:rPr>
                                                    <m:t>𝑣</m:t>
                                                  </m:r>
                                                  <m:r>
                                                    <a:rPr lang="en-US" b="0" i="1" smtClean="0">
                                                      <a:solidFill>
                                                        <a:srgbClr val="000000"/>
                                                      </a:solidFill>
                                                      <a:latin typeface="Cambria Math" charset="0"/>
                                                      <a:sym typeface="Helvetica Light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charset="0"/>
                                                  <a:sym typeface="Helvetica Light"/>
                                                </a:rPr>
                                                <m:t>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solidFill>
                                                        <a:srgbClr val="000000"/>
                                                      </a:solidFill>
                                                      <a:latin typeface="Cambria Math" charset="0"/>
                                                      <a:sym typeface="Helvetica Light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>
                                                      <a:solidFill>
                                                        <a:srgbClr val="000000"/>
                                                      </a:solidFill>
                                                      <a:latin typeface="Cambria Math" charset="0"/>
                                                      <a:sym typeface="Helvetica Light"/>
                                                    </a:rPr>
                                                    <m:t>𝑟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1">
                                                      <a:solidFill>
                                                        <a:srgbClr val="000000"/>
                                                      </a:solidFill>
                                                      <a:latin typeface="Cambria Math" charset="0"/>
                                                      <a:sym typeface="Helvetica Light"/>
                                                    </a:rPr>
                                                    <m:t>𝑣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nary>
                                </m:e>
                              </m:nary>
                            </m:e>
                          </m:rad>
                        </m:den>
                      </m:f>
                    </m:oMath>
                  </m:oMathPara>
                </a14:m>
                <a:endParaRPr lang="en-US" dirty="0">
                  <a:solidFill>
                    <a:srgbClr val="000000"/>
                  </a:solidFill>
                  <a:sym typeface="Helvetica Light"/>
                </a:endParaRPr>
              </a:p>
            </p:txBody>
          </p:sp>
        </mc:Choice>
        <mc:Fallback xmlns="">
          <p:sp>
            <p:nvSpPr>
              <p:cNvPr id="14" name="Content Placeholder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6615" y="3585528"/>
                <a:ext cx="7221079" cy="1025922"/>
              </a:xfrm>
              <a:prstGeom prst="rect">
                <a:avLst/>
              </a:prstGeom>
              <a:blipFill rotWithShape="0">
                <a:blip r:embed="rId4"/>
                <a:stretch>
                  <a:fillRect b="-595"/>
                </a:stretch>
              </a:blipFill>
              <a:ln w="12700" cap="flat">
                <a:noFill/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6699327" y="8217685"/>
                <a:ext cx="10511211" cy="167667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kumimoji="0" lang="is-IS" sz="5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charset="0"/>
                              <a:ea typeface="+mn-ea"/>
                              <a:cs typeface="+mn-cs"/>
                              <a:sym typeface="Helvetica Light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kumimoji="0" lang="en-US" sz="5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charset="0"/>
                                  <a:ea typeface="+mn-ea"/>
                                  <a:cs typeface="+mn-cs"/>
                                  <a:sym typeface="Helvetica Light"/>
                                </a:rPr>
                              </m:ctrlPr>
                            </m:sSubPr>
                            <m:e>
                              <m:r>
                                <a:rPr kumimoji="0" lang="en-US" sz="5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charset="0"/>
                                  <a:ea typeface="+mn-ea"/>
                                  <a:cs typeface="+mn-cs"/>
                                  <a:sym typeface="Helvetica Light"/>
                                </a:rPr>
                                <m:t>𝑣</m:t>
                              </m:r>
                            </m:e>
                            <m:sub>
                              <m:r>
                                <a:rPr kumimoji="0" lang="en-US" sz="5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charset="0"/>
                                  <a:ea typeface="+mn-ea"/>
                                  <a:cs typeface="+mn-cs"/>
                                  <a:sym typeface="Helvetica Light"/>
                                </a:rPr>
                                <m:t>𝑡𝑖</m:t>
                              </m:r>
                            </m:sub>
                          </m:sSub>
                        </m:e>
                      </m:acc>
                      <m:r>
                        <a:rPr kumimoji="0" lang="is-IS" sz="5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charset="0"/>
                          <a:ea typeface="+mn-ea"/>
                          <a:cs typeface="+mn-cs"/>
                          <a:sym typeface="Helvetica Light"/>
                        </a:rPr>
                        <m:t>=</m:t>
                      </m:r>
                      <m:sSub>
                        <m:sSubPr>
                          <m:ctrlPr>
                            <a:rPr kumimoji="0" lang="en-US" sz="5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charset="0"/>
                              <a:ea typeface="+mn-ea"/>
                              <a:cs typeface="+mn-cs"/>
                              <a:sym typeface="Helvetica Light"/>
                            </a:rPr>
                          </m:ctrlPr>
                        </m:sSubPr>
                        <m:e>
                          <m:r>
                            <a:rPr kumimoji="0" lang="en-US" sz="5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charset="0"/>
                              <a:ea typeface="+mn-ea"/>
                              <a:cs typeface="+mn-cs"/>
                              <a:sym typeface="Helvetica Light"/>
                            </a:rPr>
                            <m:t>𝑣</m:t>
                          </m:r>
                        </m:e>
                        <m:sub>
                          <m:r>
                            <a:rPr kumimoji="0" lang="en-US" sz="5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charset="0"/>
                              <a:ea typeface="+mn-ea"/>
                              <a:cs typeface="+mn-cs"/>
                              <a:sym typeface="Helvetica Light"/>
                            </a:rPr>
                            <m:t>𝑡</m:t>
                          </m:r>
                        </m:sub>
                      </m:sSub>
                      <m:r>
                        <a:rPr kumimoji="0" lang="en-US" sz="5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charset="0"/>
                          <a:ea typeface="+mn-ea"/>
                          <a:cs typeface="+mn-cs"/>
                          <a:sym typeface="Helvetica Light"/>
                        </a:rPr>
                        <m:t>+ </m:t>
                      </m:r>
                      <m:f>
                        <m:fPr>
                          <m:ctrlPr>
                            <a:rPr kumimoji="0" lang="is-IS" sz="5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charset="0"/>
                              <a:ea typeface="+mn-ea"/>
                              <a:cs typeface="+mn-cs"/>
                              <a:sym typeface="Helvetica Light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kumimoji="0" lang="is-IS" sz="5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charset="0"/>
                                  <a:ea typeface="+mn-ea"/>
                                  <a:cs typeface="+mn-cs"/>
                                  <a:sym typeface="Helvetica Light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kumimoji="0" lang="en-US" sz="5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charset="0"/>
                                  <a:ea typeface="+mn-ea"/>
                                  <a:cs typeface="+mn-cs"/>
                                  <a:sym typeface="Helvetica Light"/>
                                </a:rPr>
                                <m:t>𝑘</m:t>
                              </m:r>
                              <m:r>
                                <a:rPr kumimoji="0" lang="en-US" sz="5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charset="0"/>
                                  <a:ea typeface="+mn-ea"/>
                                  <a:cs typeface="+mn-cs"/>
                                  <a:sym typeface="Helvetica Light"/>
                                </a:rPr>
                                <m:t>=1</m:t>
                              </m:r>
                            </m:sub>
                            <m:sup>
                              <m:r>
                                <a:rPr kumimoji="0" lang="en-US" sz="5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charset="0"/>
                                  <a:ea typeface="+mn-ea"/>
                                  <a:cs typeface="+mn-cs"/>
                                  <a:sym typeface="Helvetica Light"/>
                                </a:rPr>
                                <m:t>𝑛</m:t>
                              </m:r>
                            </m:sup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𝑐𝑜𝑟𝑟</m:t>
                              </m:r>
                              <m:r>
                                <a:rPr kumimoji="0" lang="en-US" sz="5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charset="0"/>
                                  <a:ea typeface="+mn-ea"/>
                                  <a:cs typeface="+mn-cs"/>
                                  <a:sym typeface="Helvetica Light"/>
                                </a:rPr>
                                <m:t>(</m:t>
                              </m:r>
                              <m:r>
                                <a:rPr kumimoji="0" lang="en-US" sz="5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charset="0"/>
                                  <a:ea typeface="+mn-ea"/>
                                  <a:cs typeface="+mn-cs"/>
                                  <a:sym typeface="Helvetica Light"/>
                                </a:rPr>
                                <m:t>𝑡</m:t>
                              </m:r>
                              <m:r>
                                <a:rPr kumimoji="0" lang="en-US" sz="5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charset="0"/>
                                  <a:ea typeface="+mn-ea"/>
                                  <a:cs typeface="+mn-cs"/>
                                  <a:sym typeface="Helvetica Light"/>
                                </a:rPr>
                                <m:t>, </m:t>
                              </m:r>
                              <m:r>
                                <a:rPr kumimoji="0" lang="en-US" sz="5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charset="0"/>
                                  <a:ea typeface="+mn-ea"/>
                                  <a:cs typeface="+mn-cs"/>
                                  <a:sym typeface="Helvetica Light"/>
                                </a:rPr>
                                <m:t>𝑘</m:t>
                              </m:r>
                              <m:r>
                                <a:rPr kumimoji="0" lang="en-US" sz="5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charset="0"/>
                                  <a:ea typeface="+mn-ea"/>
                                  <a:cs typeface="+mn-cs"/>
                                  <a:sym typeface="Helvetica Light"/>
                                </a:rPr>
                                <m:t>)(</m:t>
                              </m:r>
                              <m:sSub>
                                <m:sSubPr>
                                  <m:ctrlPr>
                                    <a:rPr kumimoji="0" lang="en-US" sz="5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charset="0"/>
                                      <a:ea typeface="+mn-ea"/>
                                      <a:cs typeface="+mn-cs"/>
                                      <a:sym typeface="Helvetica Light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5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charset="0"/>
                                      <a:ea typeface="+mn-ea"/>
                                      <a:cs typeface="+mn-cs"/>
                                      <a:sym typeface="Helvetica Light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kumimoji="0" lang="en-US" sz="5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charset="0"/>
                                      <a:ea typeface="+mn-ea"/>
                                      <a:cs typeface="+mn-cs"/>
                                      <a:sym typeface="Helvetica Light"/>
                                    </a:rPr>
                                    <m:t>𝑘𝑖</m:t>
                                  </m:r>
                                </m:sub>
                              </m:sSub>
                              <m:r>
                                <a:rPr kumimoji="0" lang="en-US" sz="5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charset="0"/>
                                  <a:ea typeface="+mn-ea"/>
                                  <a:cs typeface="+mn-cs"/>
                                  <a:sym typeface="Helvetica Light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kumimoji="0" lang="en-US" sz="5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charset="0"/>
                                      <a:ea typeface="+mn-ea"/>
                                      <a:cs typeface="+mn-cs"/>
                                      <a:sym typeface="Helvetica Light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5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charset="0"/>
                                      <a:ea typeface="+mn-ea"/>
                                      <a:cs typeface="+mn-cs"/>
                                      <a:sym typeface="Helvetica Light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kumimoji="0" lang="en-US" sz="5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charset="0"/>
                                      <a:ea typeface="+mn-ea"/>
                                      <a:cs typeface="+mn-cs"/>
                                      <a:sym typeface="Helvetica Light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kumimoji="0" lang="en-US" sz="5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charset="0"/>
                                  <a:ea typeface="+mn-ea"/>
                                  <a:cs typeface="+mn-cs"/>
                                  <a:sym typeface="Helvetica Light"/>
                                </a:rPr>
                                <m:t>)</m:t>
                              </m:r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ctrlPr>
                                <a:rPr lang="is-IS" i="1"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charset="0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charset="0"/>
                                </a:rPr>
                                <m:t>𝑛</m:t>
                              </m:r>
                            </m:sup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|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𝑐𝑜𝑟𝑟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𝑡</m:t>
                                  </m:r>
                                  <m:r>
                                    <a:rPr lang="en-US" i="1">
                                      <a:latin typeface="Cambria Math" charset="0"/>
                                    </a:rPr>
                                    <m:t>, </m:t>
                                  </m:r>
                                  <m:r>
                                    <a:rPr lang="en-US" i="1">
                                      <a:latin typeface="Cambria Math" charset="0"/>
                                    </a:rPr>
                                    <m:t>𝑘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charset="0"/>
                                </a:rPr>
                                <m:t>|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kumimoji="0" lang="en-US" sz="50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9327" y="8217685"/>
                <a:ext cx="10511211" cy="1676677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2883366" y="5451354"/>
                <a:ext cx="5937971" cy="10312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is-IS" sz="2800" i="1" smtClean="0">
                              <a:solidFill>
                                <a:srgbClr val="000000"/>
                              </a:solidFill>
                              <a:latin typeface="Cambria Math" charset="0"/>
                              <a:sym typeface="Helvetica Light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000000"/>
                                  </a:solidFill>
                                  <a:latin typeface="Cambria Math" charset="0"/>
                                  <a:sym typeface="Helvetica Light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000000"/>
                                  </a:solidFill>
                                  <a:latin typeface="Cambria Math" charset="0"/>
                                  <a:sym typeface="Helvetica Light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000000"/>
                                  </a:solidFill>
                                  <a:latin typeface="Cambria Math" charset="0"/>
                                  <a:sym typeface="Helvetica Light"/>
                                </a:rPr>
                                <m:t>𝑢</m:t>
                              </m:r>
                              <m:r>
                                <a:rPr lang="en-US" sz="2800" i="1">
                                  <a:solidFill>
                                    <a:srgbClr val="000000"/>
                                  </a:solidFill>
                                  <a:latin typeface="Cambria Math" charset="0"/>
                                  <a:sym typeface="Helvetica Light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  <m:r>
                        <a:rPr lang="is-IS" sz="2800" i="1">
                          <a:solidFill>
                            <a:srgbClr val="000000"/>
                          </a:solidFill>
                          <a:latin typeface="Cambria Math" charset="0"/>
                          <a:sym typeface="Helvetica Light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rgbClr val="000000"/>
                              </a:solidFill>
                              <a:latin typeface="Cambria Math" charset="0"/>
                              <a:sym typeface="Helvetica Light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000000"/>
                              </a:solidFill>
                              <a:latin typeface="Cambria Math" charset="0"/>
                              <a:sym typeface="Helvetica Light"/>
                            </a:rPr>
                            <m:t>𝑟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000000"/>
                              </a:solidFill>
                              <a:latin typeface="Cambria Math" charset="0"/>
                              <a:sym typeface="Helvetica Light"/>
                            </a:rPr>
                            <m:t>𝑢</m:t>
                          </m:r>
                        </m:sub>
                      </m:sSub>
                      <m:r>
                        <a:rPr lang="en-US" sz="2800" i="1">
                          <a:solidFill>
                            <a:srgbClr val="000000"/>
                          </a:solidFill>
                          <a:latin typeface="Cambria Math" charset="0"/>
                          <a:sym typeface="Helvetica Light"/>
                        </a:rPr>
                        <m:t>+ </m:t>
                      </m:r>
                      <m:f>
                        <m:fPr>
                          <m:ctrlPr>
                            <a:rPr lang="is-IS" sz="2800" i="1">
                              <a:solidFill>
                                <a:srgbClr val="000000"/>
                              </a:solidFill>
                              <a:latin typeface="Cambria Math" charset="0"/>
                              <a:sym typeface="Helvetica Light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is-IS" sz="2800" i="1">
                                  <a:solidFill>
                                    <a:srgbClr val="000000"/>
                                  </a:solidFill>
                                  <a:latin typeface="Cambria Math" charset="0"/>
                                  <a:sym typeface="Helvetica Light"/>
                                </a:rPr>
                              </m:ctrlPr>
                            </m:naryPr>
                            <m:sub>
                              <m:r>
                                <a:rPr lang="en-US" sz="2800" b="0" i="1" smtClean="0">
                                  <a:solidFill>
                                    <a:srgbClr val="000000"/>
                                  </a:solidFill>
                                  <a:latin typeface="Cambria Math" charset="0"/>
                                  <a:sym typeface="Helvetica Light"/>
                                </a:rPr>
                                <m:t>𝑣</m:t>
                              </m:r>
                              <m:r>
                                <a:rPr lang="en-US" sz="2800" i="1">
                                  <a:solidFill>
                                    <a:srgbClr val="000000"/>
                                  </a:solidFill>
                                  <a:latin typeface="Cambria Math" charset="0"/>
                                  <a:sym typeface="Helvetica Light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800" i="1">
                                  <a:solidFill>
                                    <a:srgbClr val="000000"/>
                                  </a:solidFill>
                                  <a:latin typeface="Cambria Math" charset="0"/>
                                  <a:sym typeface="Helvetica Light"/>
                                </a:rPr>
                                <m:t>𝑛</m:t>
                              </m:r>
                            </m:sup>
                            <m:e>
                              <m:r>
                                <a:rPr lang="en-US" sz="2800" i="1">
                                  <a:latin typeface="Cambria Math" charset="0"/>
                                </a:rPr>
                                <m:t>𝑐𝑜𝑟𝑟</m:t>
                              </m:r>
                              <m:r>
                                <a:rPr lang="en-US" sz="2800" i="1">
                                  <a:solidFill>
                                    <a:srgbClr val="000000"/>
                                  </a:solidFill>
                                  <a:latin typeface="Cambria Math" charset="0"/>
                                  <a:sym typeface="Helvetica Light"/>
                                </a:rPr>
                                <m:t>(</m:t>
                              </m:r>
                              <m:r>
                                <a:rPr lang="en-US" sz="2800" b="0" i="1" smtClean="0">
                                  <a:solidFill>
                                    <a:srgbClr val="000000"/>
                                  </a:solidFill>
                                  <a:latin typeface="Cambria Math" charset="0"/>
                                  <a:sym typeface="Helvetica Light"/>
                                </a:rPr>
                                <m:t>𝑢</m:t>
                              </m:r>
                              <m:r>
                                <a:rPr lang="en-US" sz="2800" i="1">
                                  <a:solidFill>
                                    <a:srgbClr val="000000"/>
                                  </a:solidFill>
                                  <a:latin typeface="Cambria Math" charset="0"/>
                                  <a:sym typeface="Helvetica Light"/>
                                </a:rPr>
                                <m:t>, </m:t>
                              </m:r>
                              <m:r>
                                <a:rPr lang="en-US" sz="2800" b="0" i="1" smtClean="0">
                                  <a:solidFill>
                                    <a:srgbClr val="000000"/>
                                  </a:solidFill>
                                  <a:latin typeface="Cambria Math" charset="0"/>
                                  <a:sym typeface="Helvetica Light"/>
                                </a:rPr>
                                <m:t>𝑣</m:t>
                              </m:r>
                              <m:r>
                                <a:rPr lang="en-US" sz="2800" i="1">
                                  <a:solidFill>
                                    <a:srgbClr val="000000"/>
                                  </a:solidFill>
                                  <a:latin typeface="Cambria Math" charset="0"/>
                                  <a:sym typeface="Helvetica Light"/>
                                </a:rPr>
                                <m:t>)(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rgbClr val="000000"/>
                                      </a:solidFill>
                                      <a:latin typeface="Cambria Math" charset="0"/>
                                      <a:sym typeface="Helvetica Light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solidFill>
                                        <a:srgbClr val="000000"/>
                                      </a:solidFill>
                                      <a:latin typeface="Cambria Math" charset="0"/>
                                      <a:sym typeface="Helvetica Light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rgbClr val="000000"/>
                                      </a:solidFill>
                                      <a:latin typeface="Cambria Math" charset="0"/>
                                      <a:sym typeface="Helvetica Light"/>
                                    </a:rPr>
                                    <m:t>𝑣</m:t>
                                  </m:r>
                                  <m:r>
                                    <a:rPr lang="en-US" sz="2800" i="1">
                                      <a:solidFill>
                                        <a:srgbClr val="000000"/>
                                      </a:solidFill>
                                      <a:latin typeface="Cambria Math" charset="0"/>
                                      <a:sym typeface="Helvetica Light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800" i="1">
                                  <a:solidFill>
                                    <a:srgbClr val="000000"/>
                                  </a:solidFill>
                                  <a:latin typeface="Cambria Math" charset="0"/>
                                  <a:sym typeface="Helvetica Light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rgbClr val="000000"/>
                                      </a:solidFill>
                                      <a:latin typeface="Cambria Math" charset="0"/>
                                      <a:sym typeface="Helvetica Light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solidFill>
                                        <a:srgbClr val="000000"/>
                                      </a:solidFill>
                                      <a:latin typeface="Cambria Math" charset="0"/>
                                      <a:sym typeface="Helvetica Light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rgbClr val="000000"/>
                                      </a:solidFill>
                                      <a:latin typeface="Cambria Math" charset="0"/>
                                      <a:sym typeface="Helvetica Light"/>
                                    </a:rPr>
                                    <m:t>𝑣</m:t>
                                  </m:r>
                                </m:sub>
                              </m:sSub>
                              <m:r>
                                <a:rPr lang="en-US" sz="2800" i="1">
                                  <a:solidFill>
                                    <a:srgbClr val="000000"/>
                                  </a:solidFill>
                                  <a:latin typeface="Cambria Math" charset="0"/>
                                  <a:sym typeface="Helvetica Light"/>
                                </a:rPr>
                                <m:t>)</m:t>
                              </m:r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ctrlPr>
                                <a:rPr lang="is-IS" sz="2800" i="1"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𝑣</m:t>
                              </m:r>
                              <m:r>
                                <a:rPr lang="en-US" sz="2800" i="1">
                                  <a:latin typeface="Cambria Math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800" i="1">
                                  <a:latin typeface="Cambria Math" charset="0"/>
                                </a:rPr>
                                <m:t>𝑛</m:t>
                              </m:r>
                            </m:sup>
                            <m:e>
                              <m:r>
                                <a:rPr lang="en-US" sz="2800" i="1">
                                  <a:latin typeface="Cambria Math" charset="0"/>
                                </a:rPr>
                                <m:t>|</m:t>
                              </m:r>
                              <m:r>
                                <a:rPr lang="en-US" sz="2800" i="1">
                                  <a:latin typeface="Cambria Math" charset="0"/>
                                </a:rPr>
                                <m:t>𝑐𝑜𝑟𝑟</m:t>
                              </m:r>
                              <m:d>
                                <m:dPr>
                                  <m:ctrlPr>
                                    <a:rPr lang="en-US" sz="2800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𝑢</m:t>
                                  </m:r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, </m:t>
                                  </m:r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𝑣</m:t>
                                  </m:r>
                                </m:e>
                              </m:d>
                              <m:r>
                                <a:rPr lang="en-US" sz="2800" i="1">
                                  <a:latin typeface="Cambria Math" charset="0"/>
                                </a:rPr>
                                <m:t>|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3366" y="5451354"/>
                <a:ext cx="5937971" cy="1031244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17380114" y="8604666"/>
                <a:ext cx="6218048" cy="116871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71437" tIns="71437" rIns="71437" bIns="71437" numCol="1" spcCol="38100" rtlCol="0" anchor="ctr">
                <a:spAutoFit/>
              </a:bodyPr>
              <a:lstStyle/>
              <a:p>
                <a:pPr marL="0" marR="0" indent="0" algn="ctr" defTabSz="821531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ru-RU" sz="3200" dirty="0" smtClean="0"/>
                  <a:t>Суммирование только по тем </a:t>
                </a:r>
                <a:r>
                  <a:rPr lang="en-US" sz="3200" dirty="0" smtClean="0"/>
                  <a:t>k, </a:t>
                </a:r>
              </a:p>
              <a:p>
                <a:r>
                  <a:rPr lang="ru-RU" sz="3200" dirty="0" smtClean="0"/>
                  <a:t>при которых</a:t>
                </a:r>
                <a:r>
                  <a:rPr lang="en-US" sz="3200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charset="0"/>
                          </a:rPr>
                          <m:t>𝑣</m:t>
                        </m:r>
                      </m:e>
                      <m:sub>
                        <m:r>
                          <a:rPr lang="en-US" sz="3200" b="0" i="1" smtClean="0">
                            <a:latin typeface="Cambria Math" charset="0"/>
                          </a:rPr>
                          <m:t>𝑖𝑘</m:t>
                        </m:r>
                      </m:sub>
                    </m:sSub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≠0</m:t>
                    </m:r>
                  </m:oMath>
                </a14:m>
                <a:r>
                  <a:rPr lang="en-US" sz="3200" dirty="0" smtClean="0"/>
                  <a:t> </a:t>
                </a:r>
                <a:r>
                  <a:rPr lang="ru-RU" sz="3200" dirty="0" smtClean="0"/>
                  <a:t>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 charset="0"/>
                          </a:rPr>
                          <m:t>𝑣</m:t>
                        </m:r>
                      </m:e>
                      <m:sub>
                        <m:r>
                          <a:rPr lang="en-US" sz="3200" b="0" i="1" smtClean="0">
                            <a:latin typeface="Cambria Math" charset="0"/>
                          </a:rPr>
                          <m:t>𝑗</m:t>
                        </m:r>
                        <m:r>
                          <a:rPr lang="en-US" sz="3200" i="1">
                            <a:latin typeface="Cambria Math" charset="0"/>
                          </a:rPr>
                          <m:t>𝑘</m:t>
                        </m:r>
                      </m:sub>
                    </m:sSub>
                    <m:r>
                      <a:rPr lang="en-US" sz="3200" i="1">
                        <a:latin typeface="Cambria Math" charset="0"/>
                        <a:ea typeface="Cambria Math" charset="0"/>
                        <a:cs typeface="Cambria Math" charset="0"/>
                      </a:rPr>
                      <m:t>≠0</m:t>
                    </m:r>
                  </m:oMath>
                </a14:m>
                <a:endParaRPr kumimoji="0" lang="en-US" sz="32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sym typeface="Helvetica Light"/>
                </a:endParaRP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80114" y="8604666"/>
                <a:ext cx="6218048" cy="1168717"/>
              </a:xfrm>
              <a:prstGeom prst="rect">
                <a:avLst/>
              </a:prstGeom>
              <a:blipFill rotWithShape="0">
                <a:blip r:embed="rId7"/>
                <a:stretch>
                  <a:fillRect l="-2843" t="-4188" b="-12042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/>
          <p:cNvCxnSpPr/>
          <p:nvPr/>
        </p:nvCxnSpPr>
        <p:spPr>
          <a:xfrm flipH="1">
            <a:off x="18182492" y="9900138"/>
            <a:ext cx="2057401" cy="112541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3041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4" grpId="0"/>
      <p:bldP spid="16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Item-based CF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Похожие формулы</a:t>
            </a:r>
          </a:p>
          <a:p>
            <a:r>
              <a:rPr lang="ru-RU" dirty="0" smtClean="0"/>
              <a:t>Более уверенные оценки похожести товаров</a:t>
            </a:r>
          </a:p>
          <a:p>
            <a:r>
              <a:rPr lang="ru-RU" dirty="0" smtClean="0"/>
              <a:t>Медленнее устаревают похожести товаров</a:t>
            </a:r>
          </a:p>
          <a:p>
            <a:r>
              <a:rPr lang="ru-RU" dirty="0" smtClean="0"/>
              <a:t>Как работает:</a:t>
            </a:r>
          </a:p>
          <a:p>
            <a:pPr lvl="1"/>
            <a:r>
              <a:rPr lang="ru-RU" dirty="0" smtClean="0"/>
              <a:t>Посчитали заранее </a:t>
            </a:r>
            <a:r>
              <a:rPr lang="en-US" dirty="0" smtClean="0"/>
              <a:t>Item-Item </a:t>
            </a:r>
            <a:r>
              <a:rPr lang="ru-RU" dirty="0" smtClean="0"/>
              <a:t>похожести</a:t>
            </a:r>
          </a:p>
          <a:p>
            <a:pPr lvl="1"/>
            <a:r>
              <a:rPr lang="ru-RU" dirty="0" smtClean="0"/>
              <a:t>Приходит пользователь, делает новый клик</a:t>
            </a:r>
          </a:p>
          <a:p>
            <a:pPr lvl="1"/>
            <a:r>
              <a:rPr lang="ru-RU" dirty="0" smtClean="0"/>
              <a:t>По его кликам можно найти похожие товары в </a:t>
            </a:r>
            <a:r>
              <a:rPr lang="en-US" dirty="0" smtClean="0"/>
              <a:t>real-time</a:t>
            </a:r>
            <a:endParaRPr lang="ru-RU" dirty="0" smtClean="0"/>
          </a:p>
          <a:p>
            <a:pPr lvl="1"/>
            <a:endParaRPr lang="ru-RU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4/17/17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A2549-6773-0241-8251-AB96BB4534D1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293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Параллелим </a:t>
            </a:r>
            <a:r>
              <a:rPr lang="en-US" dirty="0" smtClean="0"/>
              <a:t>Item-based </a:t>
            </a:r>
            <a:r>
              <a:rPr lang="en-US" dirty="0"/>
              <a:t>CF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n</a:t>
            </a:r>
            <a:r>
              <a:rPr lang="en-US" dirty="0"/>
              <a:t> </a:t>
            </a:r>
            <a:r>
              <a:rPr lang="ru-RU" dirty="0"/>
              <a:t>пользователей</a:t>
            </a:r>
            <a:r>
              <a:rPr lang="en-US" dirty="0"/>
              <a:t>, </a:t>
            </a:r>
            <a:r>
              <a:rPr lang="en-US" b="1" dirty="0"/>
              <a:t>m</a:t>
            </a:r>
            <a:r>
              <a:rPr lang="en-US" dirty="0"/>
              <a:t> </a:t>
            </a:r>
            <a:r>
              <a:rPr lang="ru-RU" dirty="0" smtClean="0"/>
              <a:t>товаров</a:t>
            </a:r>
            <a:r>
              <a:rPr lang="en-US" dirty="0" smtClean="0"/>
              <a:t>, </a:t>
            </a:r>
            <a:r>
              <a:rPr lang="en-US" b="1" dirty="0" smtClean="0"/>
              <a:t>n</a:t>
            </a:r>
            <a:r>
              <a:rPr lang="en-US" dirty="0" smtClean="0"/>
              <a:t> ~ </a:t>
            </a:r>
            <a:r>
              <a:rPr lang="en-US" b="1" dirty="0" smtClean="0"/>
              <a:t>m</a:t>
            </a:r>
            <a:r>
              <a:rPr lang="en-US" dirty="0" smtClean="0"/>
              <a:t> ~ 10</a:t>
            </a:r>
            <a:r>
              <a:rPr lang="en-US" baseline="30000" dirty="0" smtClean="0"/>
              <a:t>6</a:t>
            </a:r>
            <a:endParaRPr lang="ru-RU" baseline="30000" dirty="0" smtClean="0"/>
          </a:p>
          <a:p>
            <a:r>
              <a:rPr lang="ru-RU" dirty="0" smtClean="0"/>
              <a:t>Нужно посчитать заранее </a:t>
            </a:r>
            <a:r>
              <a:rPr lang="en-US" dirty="0" smtClean="0"/>
              <a:t>Item-Item </a:t>
            </a:r>
            <a:r>
              <a:rPr lang="ru-RU" dirty="0" smtClean="0"/>
              <a:t>похожести</a:t>
            </a:r>
            <a:r>
              <a:rPr lang="en-US" dirty="0" smtClean="0"/>
              <a:t>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ru-RU" dirty="0" smtClean="0"/>
              <a:t>Наивный подход </a:t>
            </a:r>
            <a:r>
              <a:rPr lang="mr-IN" dirty="0" smtClean="0"/>
              <a:t>–</a:t>
            </a:r>
            <a:r>
              <a:rPr lang="ru-RU" dirty="0" smtClean="0"/>
              <a:t> </a:t>
            </a:r>
            <a:r>
              <a:rPr lang="en-US" dirty="0" smtClean="0"/>
              <a:t>O(m</a:t>
            </a:r>
            <a:r>
              <a:rPr lang="en-US" baseline="30000" dirty="0" smtClean="0"/>
              <a:t>2</a:t>
            </a:r>
            <a:r>
              <a:rPr lang="en-US" dirty="0" smtClean="0"/>
              <a:t>n)</a:t>
            </a:r>
          </a:p>
          <a:p>
            <a:r>
              <a:rPr lang="ru-RU" dirty="0" smtClean="0"/>
              <a:t>Матрица оценок сильно разрежена, можно лучше?</a:t>
            </a:r>
            <a:endParaRPr lang="en-US" dirty="0" smtClean="0"/>
          </a:p>
          <a:p>
            <a:r>
              <a:rPr lang="ru-RU" dirty="0"/>
              <a:t>Вклад в похожесть двух товаров ненулевой только от пользователей, которые оценили оба этих </a:t>
            </a:r>
            <a:r>
              <a:rPr lang="ru-RU" dirty="0" smtClean="0"/>
              <a:t>товара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4/17/17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A2549-6773-0241-8251-AB96BB4534D1}" type="slidenum">
              <a:rPr lang="en-US" smtClean="0"/>
              <a:t>47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10"/>
              <p:cNvSpPr txBox="1">
                <a:spLocks/>
              </p:cNvSpPr>
              <p:nvPr/>
            </p:nvSpPr>
            <p:spPr>
              <a:xfrm>
                <a:off x="1920833" y="2254809"/>
                <a:ext cx="7295056" cy="1385379"/>
              </a:xfrm>
              <a:prstGeom prst="rect">
                <a:avLst/>
              </a:prstGeom>
              <a:ln w="12700" cap="flat">
                <a:noFill/>
                <a:miter lim="400000"/>
              </a:ln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0" tIns="0" rIns="0" bIns="0" numCol="1" spcCol="38100" rtlCol="0" anchor="ctr">
                <a:spAutoFit/>
              </a:bodyPr>
              <a:lstStyle>
                <a:lvl1pPr marL="228600" indent="-22860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</a:rPr>
                        <m:t>𝑐𝑜𝑟𝑟</m:t>
                      </m:r>
                      <m:r>
                        <a:rPr lang="en-US" i="1" smtClean="0">
                          <a:solidFill>
                            <a:srgbClr val="000000"/>
                          </a:solidFill>
                          <a:latin typeface="Cambria Math" charset="0"/>
                          <a:sym typeface="Helvetica Light"/>
                        </a:rPr>
                        <m:t>(</m:t>
                      </m:r>
                      <m:r>
                        <a:rPr lang="en-US" i="1" smtClean="0">
                          <a:solidFill>
                            <a:srgbClr val="000000"/>
                          </a:solidFill>
                          <a:latin typeface="Cambria Math" charset="0"/>
                          <a:sym typeface="Helvetica Light"/>
                        </a:rPr>
                        <m:t>𝑖</m:t>
                      </m:r>
                      <m:r>
                        <a:rPr lang="en-US" i="1" smtClean="0">
                          <a:solidFill>
                            <a:srgbClr val="000000"/>
                          </a:solidFill>
                          <a:latin typeface="Cambria Math" charset="0"/>
                          <a:sym typeface="Helvetica Light"/>
                        </a:rPr>
                        <m:t>, </m:t>
                      </m:r>
                      <m:r>
                        <a:rPr lang="en-US" i="1" smtClean="0">
                          <a:solidFill>
                            <a:srgbClr val="000000"/>
                          </a:solidFill>
                          <a:latin typeface="Cambria Math" charset="0"/>
                          <a:sym typeface="Helvetica Light"/>
                        </a:rPr>
                        <m:t>𝑗</m:t>
                      </m:r>
                      <m:r>
                        <a:rPr lang="en-US" i="1" smtClean="0">
                          <a:solidFill>
                            <a:srgbClr val="000000"/>
                          </a:solidFill>
                          <a:latin typeface="Cambria Math" charset="0"/>
                          <a:sym typeface="Helvetica Light"/>
                        </a:rPr>
                        <m:t>)=</m:t>
                      </m:r>
                      <m:f>
                        <m:fPr>
                          <m:ctrlPr>
                            <a:rPr lang="is-IS" i="1" smtClean="0">
                              <a:solidFill>
                                <a:srgbClr val="000000"/>
                              </a:solidFill>
                              <a:latin typeface="Cambria Math" charset="0"/>
                              <a:sym typeface="Helvetica Light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is-IS" i="1" smtClean="0">
                                  <a:solidFill>
                                    <a:srgbClr val="000000"/>
                                  </a:solidFill>
                                  <a:latin typeface="Cambria Math" charset="0"/>
                                  <a:sym typeface="Helvetica Light"/>
                                </a:rPr>
                              </m:ctrlPr>
                            </m:naryPr>
                            <m:sub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charset="0"/>
                                  <a:sym typeface="Helvetica Light"/>
                                </a:rPr>
                                <m:t>𝑢</m:t>
                              </m:r>
                              <m:r>
                                <a:rPr lang="en-US" i="1" smtClean="0">
                                  <a:solidFill>
                                    <a:srgbClr val="000000"/>
                                  </a:solidFill>
                                  <a:latin typeface="Cambria Math" charset="0"/>
                                  <a:sym typeface="Helvetica Light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charset="0"/>
                                  <a:sym typeface="Helvetica Light"/>
                                </a:rPr>
                                <m:t>𝑛</m:t>
                              </m:r>
                            </m:sup>
                            <m:e>
                              <m:r>
                                <a:rPr lang="en-US" i="1" smtClean="0">
                                  <a:solidFill>
                                    <a:srgbClr val="000000"/>
                                  </a:solidFill>
                                  <a:latin typeface="Cambria Math" charset="0"/>
                                  <a:sym typeface="Helvetica Light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i="1" smtClean="0">
                                      <a:solidFill>
                                        <a:srgbClr val="000000"/>
                                      </a:solidFill>
                                      <a:latin typeface="Cambria Math" charset="0"/>
                                      <a:sym typeface="Helvetica Light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000000"/>
                                      </a:solidFill>
                                      <a:latin typeface="Cambria Math" charset="0"/>
                                      <a:sym typeface="Helvetica Light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000000"/>
                                      </a:solidFill>
                                      <a:latin typeface="Cambria Math" charset="0"/>
                                      <a:sym typeface="Helvetica Light"/>
                                    </a:rPr>
                                    <m:t>𝑢𝑖</m:t>
                                  </m:r>
                                </m:sub>
                              </m:sSub>
                              <m:r>
                                <a:rPr lang="en-US" i="1" smtClean="0">
                                  <a:solidFill>
                                    <a:srgbClr val="000000"/>
                                  </a:solidFill>
                                  <a:latin typeface="Cambria Math" charset="0"/>
                                  <a:sym typeface="Helvetica Light"/>
                                </a:rPr>
                                <m:t> −</m:t>
                              </m:r>
                              <m:sSub>
                                <m:sSubPr>
                                  <m:ctrlPr>
                                    <a:rPr lang="en-US" i="1" smtClean="0">
                                      <a:solidFill>
                                        <a:srgbClr val="000000"/>
                                      </a:solidFill>
                                      <a:latin typeface="Cambria Math" charset="0"/>
                                      <a:sym typeface="Helvetica Light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000000"/>
                                      </a:solidFill>
                                      <a:latin typeface="Cambria Math" charset="0"/>
                                      <a:sym typeface="Helvetica Light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000000"/>
                                      </a:solidFill>
                                      <a:latin typeface="Cambria Math" charset="0"/>
                                      <a:sym typeface="Helvetica Light"/>
                                    </a:rPr>
                                    <m:t>𝑢</m:t>
                                  </m:r>
                                </m:sub>
                              </m:sSub>
                              <m:r>
                                <a:rPr lang="en-US" i="1" smtClean="0">
                                  <a:solidFill>
                                    <a:srgbClr val="000000"/>
                                  </a:solidFill>
                                  <a:latin typeface="Cambria Math" charset="0"/>
                                  <a:sym typeface="Helvetica Light"/>
                                </a:rPr>
                                <m:t>)(</m:t>
                              </m:r>
                              <m:sSub>
                                <m:sSubPr>
                                  <m:ctrlPr>
                                    <a:rPr lang="en-US" i="1" smtClean="0">
                                      <a:solidFill>
                                        <a:srgbClr val="000000"/>
                                      </a:solidFill>
                                      <a:latin typeface="Cambria Math" charset="0"/>
                                      <a:sym typeface="Helvetica Light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000000"/>
                                      </a:solidFill>
                                      <a:latin typeface="Cambria Math" charset="0"/>
                                      <a:sym typeface="Helvetica Light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000000"/>
                                      </a:solidFill>
                                      <a:latin typeface="Cambria Math" charset="0"/>
                                      <a:sym typeface="Helvetica Light"/>
                                    </a:rPr>
                                    <m:t>𝑢𝑗</m:t>
                                  </m:r>
                                </m:sub>
                              </m:sSub>
                              <m:r>
                                <a:rPr lang="en-US" i="1" smtClean="0">
                                  <a:solidFill>
                                    <a:srgbClr val="000000"/>
                                  </a:solidFill>
                                  <a:latin typeface="Cambria Math" charset="0"/>
                                  <a:sym typeface="Helvetica Light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 smtClean="0">
                                      <a:solidFill>
                                        <a:srgbClr val="000000"/>
                                      </a:solidFill>
                                      <a:latin typeface="Cambria Math" charset="0"/>
                                      <a:sym typeface="Helvetica Light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000000"/>
                                      </a:solidFill>
                                      <a:latin typeface="Cambria Math" charset="0"/>
                                      <a:sym typeface="Helvetica Light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000000"/>
                                      </a:solidFill>
                                      <a:latin typeface="Cambria Math" charset="0"/>
                                      <a:sym typeface="Helvetica Light"/>
                                    </a:rPr>
                                    <m:t>𝑢</m:t>
                                  </m:r>
                                </m:sub>
                              </m:sSub>
                              <m:r>
                                <a:rPr lang="en-US" i="1" smtClean="0">
                                  <a:solidFill>
                                    <a:srgbClr val="000000"/>
                                  </a:solidFill>
                                  <a:latin typeface="Cambria Math" charset="0"/>
                                  <a:sym typeface="Helvetica Light"/>
                                </a:rPr>
                                <m:t>)</m:t>
                              </m:r>
                            </m:e>
                          </m:nary>
                        </m:num>
                        <m:den>
                          <m:rad>
                            <m:radPr>
                              <m:degHide m:val="on"/>
                              <m:ctrlPr>
                                <a:rPr lang="is-IS" i="1">
                                  <a:solidFill>
                                    <a:srgbClr val="000000"/>
                                  </a:solidFill>
                                  <a:latin typeface="Cambria Math" charset="0"/>
                                  <a:sym typeface="Helvetica Light"/>
                                </a:rPr>
                              </m:ctrlPr>
                            </m:radPr>
                            <m:deg/>
                            <m:e>
                              <m:nary>
                                <m:naryPr>
                                  <m:chr m:val="∑"/>
                                  <m:ctrlPr>
                                    <a:rPr lang="is-IS" i="1">
                                      <a:latin typeface="Cambria Math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𝑢</m:t>
                                  </m:r>
                                  <m:r>
                                    <a:rPr lang="en-US" i="1">
                                      <a:latin typeface="Cambria Math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𝑛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charset="0"/>
                                                  <a:sym typeface="Helvetica Light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charset="0"/>
                                                  <a:sym typeface="Helvetica Light"/>
                                                </a:rPr>
                                                <m:t>𝑟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charset="0"/>
                                                  <a:sym typeface="Helvetica Light"/>
                                                </a:rPr>
                                                <m:t>𝑢𝑖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charset="0"/>
                                              <a:sym typeface="Helvetica Light"/>
                                            </a:rPr>
                                            <m:t> 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charset="0"/>
                                                  <a:sym typeface="Helvetica Light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charset="0"/>
                                                  <a:sym typeface="Helvetica Light"/>
                                                </a:rPr>
                                                <m:t>𝑟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charset="0"/>
                                                  <a:sym typeface="Helvetica Light"/>
                                                </a:rPr>
                                                <m:t>𝑢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nary>
                                    <m:naryPr>
                                      <m:chr m:val="∑"/>
                                      <m:ctrlPr>
                                        <a:rPr lang="is-IS" i="1">
                                          <a:latin typeface="Cambria Math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𝑢</m:t>
                                      </m:r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𝑛</m:t>
                                      </m:r>
                                    </m:sup>
                                    <m:e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latin typeface="Cambria Math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solidFill>
                                                        <a:srgbClr val="000000"/>
                                                      </a:solidFill>
                                                      <a:latin typeface="Cambria Math" charset="0"/>
                                                      <a:sym typeface="Helvetica Light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>
                                                      <a:solidFill>
                                                        <a:srgbClr val="000000"/>
                                                      </a:solidFill>
                                                      <a:latin typeface="Cambria Math" charset="0"/>
                                                      <a:sym typeface="Helvetica Light"/>
                                                    </a:rPr>
                                                    <m:t>𝑟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b="0" i="1" smtClean="0">
                                                      <a:solidFill>
                                                        <a:srgbClr val="000000"/>
                                                      </a:solidFill>
                                                      <a:latin typeface="Cambria Math" charset="0"/>
                                                      <a:sym typeface="Helvetica Light"/>
                                                    </a:rPr>
                                                    <m:t>𝑢𝑗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charset="0"/>
                                                  <a:sym typeface="Helvetica Light"/>
                                                </a:rPr>
                                                <m:t>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solidFill>
                                                        <a:srgbClr val="000000"/>
                                                      </a:solidFill>
                                                      <a:latin typeface="Cambria Math" charset="0"/>
                                                      <a:sym typeface="Helvetica Light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>
                                                      <a:solidFill>
                                                        <a:srgbClr val="000000"/>
                                                      </a:solidFill>
                                                      <a:latin typeface="Cambria Math" charset="0"/>
                                                      <a:sym typeface="Helvetica Light"/>
                                                    </a:rPr>
                                                    <m:t>𝑟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b="0" i="1" smtClean="0">
                                                      <a:solidFill>
                                                        <a:srgbClr val="000000"/>
                                                      </a:solidFill>
                                                      <a:latin typeface="Cambria Math" charset="0"/>
                                                      <a:sym typeface="Helvetica Light"/>
                                                    </a:rPr>
                                                    <m:t>𝑢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nary>
                                </m:e>
                              </m:nary>
                            </m:e>
                          </m:rad>
                        </m:den>
                      </m:f>
                    </m:oMath>
                  </m:oMathPara>
                </a14:m>
                <a:endParaRPr lang="en-US" dirty="0">
                  <a:solidFill>
                    <a:srgbClr val="000000"/>
                  </a:solidFill>
                  <a:sym typeface="Helvetica Light"/>
                </a:endParaRPr>
              </a:p>
            </p:txBody>
          </p:sp>
        </mc:Choice>
        <mc:Fallback xmlns="">
          <p:sp>
            <p:nvSpPr>
              <p:cNvPr id="7" name="Content Placeholder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0833" y="2254809"/>
                <a:ext cx="7295056" cy="138537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12700" cap="flat">
                <a:noFill/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/>
          <p:cNvSpPr/>
          <p:nvPr/>
        </p:nvSpPr>
        <p:spPr>
          <a:xfrm>
            <a:off x="5383699" y="2270958"/>
            <a:ext cx="3027127" cy="459403"/>
          </a:xfrm>
          <a:prstGeom prst="rect">
            <a:avLst/>
          </a:prstGeom>
          <a:noFill/>
          <a:ln w="47625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9747444" y="2214599"/>
            <a:ext cx="1560492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 smtClean="0"/>
              <a:t>adjusted </a:t>
            </a:r>
          </a:p>
          <a:p>
            <a:pPr algn="ctr"/>
            <a:r>
              <a:rPr lang="en-US" sz="2800" dirty="0" smtClean="0"/>
              <a:t>cosine </a:t>
            </a:r>
          </a:p>
          <a:p>
            <a:pPr algn="ctr"/>
            <a:r>
              <a:rPr lang="en-US" sz="2800" dirty="0" smtClean="0"/>
              <a:t>similarity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627019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/>
      <p:bldP spid="8" grpId="0" animBg="1"/>
      <p:bldP spid="10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Инвертированный индекс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4/17/17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A2549-6773-0241-8251-AB96BB4534D1}" type="slidenum">
              <a:rPr lang="en-US" smtClean="0"/>
              <a:t>48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7684255" y="2609514"/>
            <a:ext cx="2122375" cy="143693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2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Helvetica Light"/>
              </a:rPr>
              <a:t>(1,</a:t>
            </a:r>
            <a:r>
              <a:rPr kumimoji="0" lang="ru-RU" sz="28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Helvetica Light"/>
              </a:rPr>
              <a:t> 3) </a:t>
            </a:r>
            <a:r>
              <a:rPr lang="ru-RU" sz="2800" dirty="0" smtClean="0">
                <a:solidFill>
                  <a:srgbClr val="000000"/>
                </a:solidFill>
                <a:sym typeface="Wingdings"/>
              </a:rPr>
              <a:t></a:t>
            </a:r>
            <a:r>
              <a:rPr lang="en-US" sz="2800" dirty="0" smtClean="0"/>
              <a:t> 5 * 4</a:t>
            </a:r>
            <a:endParaRPr lang="ru-RU" sz="2800" dirty="0" smtClean="0"/>
          </a:p>
          <a:p>
            <a:pPr algn="ctr" defTabSz="821531" hangingPunct="0"/>
            <a:r>
              <a:rPr lang="ru-RU" sz="2800" dirty="0" smtClean="0"/>
              <a:t>(1</a:t>
            </a:r>
            <a:r>
              <a:rPr lang="ru-RU" sz="2800" dirty="0"/>
              <a:t>, </a:t>
            </a:r>
            <a:r>
              <a:rPr lang="en-US" sz="2800" dirty="0" smtClean="0"/>
              <a:t>6</a:t>
            </a:r>
            <a:r>
              <a:rPr lang="ru-RU" sz="2800" dirty="0" smtClean="0"/>
              <a:t>) </a:t>
            </a:r>
            <a:r>
              <a:rPr lang="ru-RU" sz="2800" dirty="0">
                <a:solidFill>
                  <a:srgbClr val="000000"/>
                </a:solidFill>
                <a:sym typeface="Wingdings"/>
              </a:rPr>
              <a:t></a:t>
            </a:r>
            <a:r>
              <a:rPr lang="en-US" sz="2800" dirty="0" smtClean="0"/>
              <a:t> </a:t>
            </a:r>
            <a:r>
              <a:rPr lang="en-US" sz="2800" dirty="0"/>
              <a:t>5 * </a:t>
            </a:r>
            <a:r>
              <a:rPr lang="en-US" sz="2800" dirty="0" smtClean="0"/>
              <a:t>1</a:t>
            </a:r>
            <a:endParaRPr lang="ru-RU" sz="2800" dirty="0"/>
          </a:p>
          <a:p>
            <a:pPr algn="ctr" defTabSz="821531" hangingPunct="0"/>
            <a:r>
              <a:rPr lang="ru-RU" sz="2800" dirty="0" smtClean="0"/>
              <a:t>(</a:t>
            </a:r>
            <a:r>
              <a:rPr lang="en-US" sz="2800" dirty="0" smtClean="0"/>
              <a:t>3</a:t>
            </a:r>
            <a:r>
              <a:rPr lang="ru-RU" sz="2800" dirty="0" smtClean="0"/>
              <a:t>, </a:t>
            </a:r>
            <a:r>
              <a:rPr lang="en-US" sz="2800" dirty="0" smtClean="0"/>
              <a:t>6</a:t>
            </a:r>
            <a:r>
              <a:rPr lang="ru-RU" sz="2800" dirty="0" smtClean="0"/>
              <a:t>) </a:t>
            </a:r>
            <a:r>
              <a:rPr lang="ru-RU" sz="2800" dirty="0">
                <a:solidFill>
                  <a:srgbClr val="000000"/>
                </a:solidFill>
                <a:sym typeface="Wingdings"/>
              </a:rPr>
              <a:t></a:t>
            </a:r>
            <a:r>
              <a:rPr lang="en-US" sz="2800" dirty="0" smtClean="0"/>
              <a:t> 4 </a:t>
            </a:r>
            <a:r>
              <a:rPr lang="en-US" sz="2800" dirty="0"/>
              <a:t>* </a:t>
            </a:r>
            <a:r>
              <a:rPr lang="en-US" sz="2800" dirty="0" smtClean="0"/>
              <a:t>1</a:t>
            </a:r>
            <a:endParaRPr lang="en-US" sz="28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/>
          <a:srcRect l="14141" r="13397"/>
          <a:stretch/>
        </p:blipFill>
        <p:spPr>
          <a:xfrm>
            <a:off x="2689605" y="1505831"/>
            <a:ext cx="4403188" cy="429576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633333" y="3026496"/>
            <a:ext cx="4569325" cy="602969"/>
          </a:xfrm>
          <a:prstGeom prst="rect">
            <a:avLst/>
          </a:prstGeom>
          <a:noFill/>
          <a:ln w="47625" cap="flat">
            <a:solidFill>
              <a:srgbClr val="FF0000"/>
            </a:solidFill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637124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Как посчитать все числители на </a:t>
            </a:r>
            <a:r>
              <a:rPr lang="en-US" dirty="0" smtClean="0"/>
              <a:t>Spark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9030" y="1041400"/>
            <a:ext cx="10491077" cy="5153025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4/17/17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A2549-6773-0241-8251-AB96BB4534D1}" type="slidenum">
              <a:rPr lang="en-US" smtClean="0"/>
              <a:t>49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10"/>
              <p:cNvSpPr txBox="1">
                <a:spLocks/>
              </p:cNvSpPr>
              <p:nvPr/>
            </p:nvSpPr>
            <p:spPr>
              <a:xfrm>
                <a:off x="5346294" y="1203996"/>
                <a:ext cx="5781250" cy="975780"/>
              </a:xfrm>
              <a:prstGeom prst="rect">
                <a:avLst/>
              </a:prstGeom>
              <a:ln w="12700" cap="flat">
                <a:noFill/>
                <a:miter lim="400000"/>
              </a:ln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0" tIns="0" rIns="0" bIns="0" numCol="1" spcCol="38100" rtlCol="0" anchor="ctr">
                <a:spAutoFit/>
              </a:bodyPr>
              <a:lstStyle>
                <a:lvl1pPr marL="228600" indent="-22860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</a:rPr>
                        <m:t>𝑐𝑜𝑟𝑟</m:t>
                      </m:r>
                      <m:r>
                        <a:rPr lang="en-US" i="1" smtClean="0">
                          <a:solidFill>
                            <a:srgbClr val="000000"/>
                          </a:solidFill>
                          <a:latin typeface="Cambria Math" charset="0"/>
                          <a:sym typeface="Helvetica Light"/>
                        </a:rPr>
                        <m:t>(</m:t>
                      </m:r>
                      <m:r>
                        <a:rPr lang="en-US" i="1" smtClean="0">
                          <a:solidFill>
                            <a:srgbClr val="000000"/>
                          </a:solidFill>
                          <a:latin typeface="Cambria Math" charset="0"/>
                          <a:sym typeface="Helvetica Light"/>
                        </a:rPr>
                        <m:t>𝑖</m:t>
                      </m:r>
                      <m:r>
                        <a:rPr lang="en-US" i="1" smtClean="0">
                          <a:solidFill>
                            <a:srgbClr val="000000"/>
                          </a:solidFill>
                          <a:latin typeface="Cambria Math" charset="0"/>
                          <a:sym typeface="Helvetica Light"/>
                        </a:rPr>
                        <m:t>, </m:t>
                      </m:r>
                      <m:r>
                        <a:rPr lang="en-US" i="1" smtClean="0">
                          <a:solidFill>
                            <a:srgbClr val="000000"/>
                          </a:solidFill>
                          <a:latin typeface="Cambria Math" charset="0"/>
                          <a:sym typeface="Helvetica Light"/>
                        </a:rPr>
                        <m:t>𝑗</m:t>
                      </m:r>
                      <m:r>
                        <a:rPr lang="en-US" i="1" smtClean="0">
                          <a:solidFill>
                            <a:srgbClr val="000000"/>
                          </a:solidFill>
                          <a:latin typeface="Cambria Math" charset="0"/>
                          <a:sym typeface="Helvetica Light"/>
                        </a:rPr>
                        <m:t>)=</m:t>
                      </m:r>
                      <m:f>
                        <m:fPr>
                          <m:ctrlPr>
                            <a:rPr lang="is-IS" i="1" smtClean="0">
                              <a:solidFill>
                                <a:srgbClr val="000000"/>
                              </a:solidFill>
                              <a:latin typeface="Cambria Math" charset="0"/>
                              <a:sym typeface="Helvetica Light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is-IS" i="1" smtClean="0">
                                  <a:solidFill>
                                    <a:srgbClr val="000000"/>
                                  </a:solidFill>
                                  <a:latin typeface="Cambria Math" charset="0"/>
                                  <a:sym typeface="Helvetica Light"/>
                                </a:rPr>
                              </m:ctrlPr>
                            </m:naryPr>
                            <m:sub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charset="0"/>
                                  <a:sym typeface="Helvetica Light"/>
                                </a:rPr>
                                <m:t>𝑢</m:t>
                              </m:r>
                              <m:r>
                                <a:rPr lang="en-US" i="1" smtClean="0">
                                  <a:solidFill>
                                    <a:srgbClr val="000000"/>
                                  </a:solidFill>
                                  <a:latin typeface="Cambria Math" charset="0"/>
                                  <a:sym typeface="Helvetica Light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charset="0"/>
                                  <a:sym typeface="Helvetica Light"/>
                                </a:rPr>
                                <m:t>𝑛</m:t>
                              </m:r>
                            </m:sup>
                            <m:e>
                              <m:r>
                                <a:rPr lang="en-US" i="1" smtClean="0">
                                  <a:solidFill>
                                    <a:srgbClr val="000000"/>
                                  </a:solidFill>
                                  <a:latin typeface="Cambria Math" charset="0"/>
                                  <a:sym typeface="Helvetica Light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i="1" smtClean="0">
                                      <a:solidFill>
                                        <a:srgbClr val="000000"/>
                                      </a:solidFill>
                                      <a:latin typeface="Cambria Math" charset="0"/>
                                      <a:sym typeface="Helvetica Light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000000"/>
                                      </a:solidFill>
                                      <a:latin typeface="Cambria Math" charset="0"/>
                                      <a:sym typeface="Helvetica Light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000000"/>
                                      </a:solidFill>
                                      <a:latin typeface="Cambria Math" charset="0"/>
                                      <a:sym typeface="Helvetica Light"/>
                                    </a:rPr>
                                    <m:t>𝑢𝑖</m:t>
                                  </m:r>
                                </m:sub>
                              </m:sSub>
                              <m:r>
                                <a:rPr lang="en-US" i="1" smtClean="0">
                                  <a:solidFill>
                                    <a:srgbClr val="000000"/>
                                  </a:solidFill>
                                  <a:latin typeface="Cambria Math" charset="0"/>
                                  <a:sym typeface="Helvetica Light"/>
                                </a:rPr>
                                <m:t> −</m:t>
                              </m:r>
                              <m:sSub>
                                <m:sSubPr>
                                  <m:ctrlPr>
                                    <a:rPr lang="en-US" i="1" smtClean="0">
                                      <a:solidFill>
                                        <a:srgbClr val="000000"/>
                                      </a:solidFill>
                                      <a:latin typeface="Cambria Math" charset="0"/>
                                      <a:sym typeface="Helvetica Light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000000"/>
                                      </a:solidFill>
                                      <a:latin typeface="Cambria Math" charset="0"/>
                                      <a:sym typeface="Helvetica Light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000000"/>
                                      </a:solidFill>
                                      <a:latin typeface="Cambria Math" charset="0"/>
                                      <a:sym typeface="Helvetica Light"/>
                                    </a:rPr>
                                    <m:t>𝑢</m:t>
                                  </m:r>
                                </m:sub>
                              </m:sSub>
                              <m:r>
                                <a:rPr lang="en-US" i="1" smtClean="0">
                                  <a:solidFill>
                                    <a:srgbClr val="000000"/>
                                  </a:solidFill>
                                  <a:latin typeface="Cambria Math" charset="0"/>
                                  <a:sym typeface="Helvetica Light"/>
                                </a:rPr>
                                <m:t>)(</m:t>
                              </m:r>
                              <m:sSub>
                                <m:sSubPr>
                                  <m:ctrlPr>
                                    <a:rPr lang="en-US" i="1" smtClean="0">
                                      <a:solidFill>
                                        <a:srgbClr val="000000"/>
                                      </a:solidFill>
                                      <a:latin typeface="Cambria Math" charset="0"/>
                                      <a:sym typeface="Helvetica Light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000000"/>
                                      </a:solidFill>
                                      <a:latin typeface="Cambria Math" charset="0"/>
                                      <a:sym typeface="Helvetica Light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000000"/>
                                      </a:solidFill>
                                      <a:latin typeface="Cambria Math" charset="0"/>
                                      <a:sym typeface="Helvetica Light"/>
                                    </a:rPr>
                                    <m:t>𝑢𝑗</m:t>
                                  </m:r>
                                </m:sub>
                              </m:sSub>
                              <m:r>
                                <a:rPr lang="en-US" i="1" smtClean="0">
                                  <a:solidFill>
                                    <a:srgbClr val="000000"/>
                                  </a:solidFill>
                                  <a:latin typeface="Cambria Math" charset="0"/>
                                  <a:sym typeface="Helvetica Light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 smtClean="0">
                                      <a:solidFill>
                                        <a:srgbClr val="000000"/>
                                      </a:solidFill>
                                      <a:latin typeface="Cambria Math" charset="0"/>
                                      <a:sym typeface="Helvetica Light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000000"/>
                                      </a:solidFill>
                                      <a:latin typeface="Cambria Math" charset="0"/>
                                      <a:sym typeface="Helvetica Light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000000"/>
                                      </a:solidFill>
                                      <a:latin typeface="Cambria Math" charset="0"/>
                                      <a:sym typeface="Helvetica Light"/>
                                    </a:rPr>
                                    <m:t>𝑢</m:t>
                                  </m:r>
                                </m:sub>
                              </m:sSub>
                              <m:r>
                                <a:rPr lang="en-US" i="1" smtClean="0">
                                  <a:solidFill>
                                    <a:srgbClr val="000000"/>
                                  </a:solidFill>
                                  <a:latin typeface="Cambria Math" charset="0"/>
                                  <a:sym typeface="Helvetica Light"/>
                                </a:rPr>
                                <m:t>)</m:t>
                              </m:r>
                            </m:e>
                          </m:nary>
                        </m:num>
                        <m:den>
                          <m:rad>
                            <m:radPr>
                              <m:degHide m:val="on"/>
                              <m:ctrlPr>
                                <a:rPr lang="is-IS" i="1">
                                  <a:solidFill>
                                    <a:srgbClr val="000000"/>
                                  </a:solidFill>
                                  <a:latin typeface="Cambria Math" charset="0"/>
                                  <a:sym typeface="Helvetica Light"/>
                                </a:rPr>
                              </m:ctrlPr>
                            </m:radPr>
                            <m:deg/>
                            <m:e>
                              <m:r>
                                <a:rPr lang="ru-RU" i="1" smtClean="0">
                                  <a:latin typeface="Cambria Math" charset="0"/>
                                </a:rPr>
                                <m:t>…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dirty="0">
                  <a:solidFill>
                    <a:srgbClr val="000000"/>
                  </a:solidFill>
                  <a:sym typeface="Helvetica Light"/>
                </a:endParaRPr>
              </a:p>
            </p:txBody>
          </p:sp>
        </mc:Choice>
        <mc:Fallback xmlns="">
          <p:sp>
            <p:nvSpPr>
              <p:cNvPr id="7" name="Content Placeholder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6294" y="1203996"/>
                <a:ext cx="5781250" cy="97578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12700" cap="flat">
                <a:noFill/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98125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Хэширование признаков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Требуется </a:t>
            </a:r>
            <a:r>
              <a:rPr lang="en-US" dirty="0" smtClean="0"/>
              <a:t>one-hot </a:t>
            </a:r>
            <a:r>
              <a:rPr lang="ru-RU" dirty="0" smtClean="0"/>
              <a:t>кодирование признаков</a:t>
            </a:r>
          </a:p>
          <a:p>
            <a:pPr lvl="1"/>
            <a:r>
              <a:rPr lang="ru-RU" dirty="0" smtClean="0"/>
              <a:t>Категориальные признаки</a:t>
            </a:r>
          </a:p>
          <a:p>
            <a:pPr lvl="1"/>
            <a:r>
              <a:rPr lang="ru-RU" dirty="0" smtClean="0"/>
              <a:t>Слова текста в модели мешка слов</a:t>
            </a:r>
          </a:p>
          <a:p>
            <a:endParaRPr lang="ru-RU" dirty="0" smtClean="0"/>
          </a:p>
          <a:p>
            <a:r>
              <a:rPr lang="ru-RU" dirty="0" smtClean="0"/>
              <a:t>Храним </a:t>
            </a:r>
            <a:r>
              <a:rPr lang="en-US" dirty="0" smtClean="0"/>
              <a:t>“word” </a:t>
            </a:r>
            <a:r>
              <a:rPr lang="en-US" dirty="0" smtClean="0">
                <a:sym typeface="Wingdings"/>
              </a:rPr>
              <a:t> </a:t>
            </a:r>
            <a:r>
              <a:rPr lang="en-US" dirty="0" smtClean="0"/>
              <a:t>index</a:t>
            </a:r>
            <a:endParaRPr lang="ru-RU" dirty="0" smtClean="0"/>
          </a:p>
          <a:p>
            <a:pPr lvl="1"/>
            <a:r>
              <a:rPr lang="ru-RU" dirty="0" smtClean="0"/>
              <a:t>Словарь должен быть общим для всех машин</a:t>
            </a:r>
          </a:p>
          <a:p>
            <a:pPr lvl="1"/>
            <a:r>
              <a:rPr lang="ru-RU" dirty="0" smtClean="0"/>
              <a:t>Может не поместиться в </a:t>
            </a:r>
            <a:r>
              <a:rPr lang="en-US" dirty="0" smtClean="0"/>
              <a:t>RAM</a:t>
            </a:r>
            <a:endParaRPr lang="ru-RU" dirty="0" smtClean="0"/>
          </a:p>
          <a:p>
            <a:pPr lvl="1"/>
            <a:endParaRPr lang="ru-RU" dirty="0" smtClean="0"/>
          </a:p>
          <a:p>
            <a:r>
              <a:rPr lang="ru-RU" dirty="0" smtClean="0"/>
              <a:t>Считаем </a:t>
            </a:r>
            <a:r>
              <a:rPr lang="en-US" dirty="0" smtClean="0"/>
              <a:t>“word” </a:t>
            </a:r>
            <a:r>
              <a:rPr lang="en-US" dirty="0" smtClean="0">
                <a:sym typeface="Wingdings"/>
              </a:rPr>
              <a:t></a:t>
            </a:r>
            <a:r>
              <a:rPr lang="en-US" dirty="0" smtClean="0"/>
              <a:t> hash(“word”)</a:t>
            </a:r>
            <a:endParaRPr lang="ru-RU" dirty="0" smtClean="0"/>
          </a:p>
          <a:p>
            <a:pPr lvl="1"/>
            <a:r>
              <a:rPr lang="ru-RU" dirty="0" smtClean="0"/>
              <a:t>Большое число корзинок хэш-функции (</a:t>
            </a:r>
            <a:r>
              <a:rPr lang="en-US" dirty="0" smtClean="0"/>
              <a:t>~2</a:t>
            </a:r>
            <a:r>
              <a:rPr lang="en-US" baseline="30000" dirty="0" smtClean="0"/>
              <a:t>24</a:t>
            </a:r>
            <a:r>
              <a:rPr lang="ru-RU" dirty="0" smtClean="0"/>
              <a:t>), качество растет по </a:t>
            </a:r>
            <a:r>
              <a:rPr lang="en-US" dirty="0" smtClean="0"/>
              <a:t>log(hash bits)</a:t>
            </a:r>
            <a:endParaRPr lang="ru-RU" dirty="0" smtClean="0"/>
          </a:p>
          <a:p>
            <a:pPr lvl="1"/>
            <a:r>
              <a:rPr lang="ru-RU" dirty="0" smtClean="0"/>
              <a:t>Значительно быстрее, не занимает памяти и легко распараллеливается</a:t>
            </a:r>
            <a:endParaRPr lang="en-US" dirty="0" smtClean="0"/>
          </a:p>
          <a:p>
            <a:pPr lvl="1"/>
            <a:endParaRPr lang="ru-RU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4/3/17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A2549-6773-0241-8251-AB96BB4534D1}" type="slidenum">
              <a:rPr lang="en-US" smtClean="0"/>
              <a:t>5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7665720" y="6423752"/>
            <a:ext cx="37551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 smtClean="0">
                <a:hlinkClick r:id="rId2"/>
              </a:rPr>
              <a:t>http</a:t>
            </a:r>
            <a:r>
              <a:rPr lang="en-US" sz="1000" smtClean="0">
                <a:hlinkClick r:id="rId2"/>
              </a:rPr>
              <a:t>://</a:t>
            </a:r>
            <a:r>
              <a:rPr lang="en-US" sz="1000" dirty="0" smtClean="0">
                <a:hlinkClick r:id="rId2"/>
              </a:rPr>
              <a:t>www.machinelearning.org/archive/icml2009/papers/407.pdf</a:t>
            </a:r>
            <a:endParaRPr lang="en-US" sz="1000" dirty="0" smtClean="0"/>
          </a:p>
        </p:txBody>
      </p:sp>
    </p:spTree>
    <p:extLst>
      <p:ext uri="{BB962C8B-B14F-4D97-AF65-F5344CB8AC3E}">
        <p14:creationId xmlns:p14="http://schemas.microsoft.com/office/powerpoint/2010/main" val="1586546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Решение на </a:t>
            </a:r>
            <a:r>
              <a:rPr lang="en-US" dirty="0" smtClean="0"/>
              <a:t>Spark SQL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4/17/17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A2549-6773-0241-8251-AB96BB4534D1}" type="slidenum">
              <a:rPr lang="en-US" smtClean="0"/>
              <a:t>50</a:t>
            </a:fld>
            <a:endParaRPr lang="en-US"/>
          </a:p>
        </p:txBody>
      </p:sp>
      <p:pic>
        <p:nvPicPr>
          <p:cNvPr id="8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98146" y="1808894"/>
            <a:ext cx="7353300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494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ALS: </a:t>
            </a:r>
            <a:r>
              <a:rPr lang="ru-RU" dirty="0" smtClean="0"/>
              <a:t>матричные </a:t>
            </a:r>
            <a:r>
              <a:rPr lang="ru-RU" dirty="0" smtClean="0"/>
              <a:t>факторизации </a:t>
            </a:r>
            <a:r>
              <a:rPr lang="ru-RU" dirty="0" smtClean="0">
                <a:solidFill>
                  <a:srgbClr val="FF0000"/>
                </a:solidFill>
              </a:rPr>
              <a:t>(Опционально)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03162" y="1041400"/>
            <a:ext cx="9142814" cy="5153025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4/17/17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A2549-6773-0241-8251-AB96BB4534D1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04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Наивный параллельный </a:t>
            </a:r>
            <a:r>
              <a:rPr lang="en-US" dirty="0" smtClean="0"/>
              <a:t>ALS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11"/>
              <p:cNvSpPr>
                <a:spLocks noGrp="1"/>
              </p:cNvSpPr>
              <p:nvPr>
                <p:ph idx="1"/>
              </p:nvPr>
            </p:nvSpPr>
            <p:spPr>
              <a:xfrm>
                <a:off x="6668087" y="956502"/>
                <a:ext cx="5171406" cy="5322680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R = XY, </a:t>
                </a:r>
                <a:r>
                  <a:rPr lang="ru-RU" dirty="0" smtClean="0"/>
                  <a:t>обновляем </a:t>
                </a:r>
                <a:r>
                  <a:rPr lang="en-US" dirty="0" smtClean="0"/>
                  <a:t>X</a:t>
                </a:r>
              </a:p>
              <a:p>
                <a:r>
                  <a:rPr lang="en-US" dirty="0" smtClean="0">
                    <a:solidFill>
                      <a:srgbClr val="C00000"/>
                    </a:solidFill>
                  </a:rPr>
                  <a:t>Join R </a:t>
                </a:r>
                <a:r>
                  <a:rPr lang="ru-RU" dirty="0" smtClean="0">
                    <a:solidFill>
                      <a:srgbClr val="C00000"/>
                    </a:solidFill>
                  </a:rPr>
                  <a:t>и </a:t>
                </a:r>
                <a:r>
                  <a:rPr lang="en-US" dirty="0" smtClean="0">
                    <a:solidFill>
                      <a:srgbClr val="C00000"/>
                    </a:solidFill>
                  </a:rPr>
                  <a:t>Y </a:t>
                </a:r>
                <a:r>
                  <a:rPr lang="ru-RU" dirty="0" smtClean="0">
                    <a:solidFill>
                      <a:srgbClr val="C00000"/>
                    </a:solidFill>
                  </a:rPr>
                  <a:t>по товарам </a:t>
                </a:r>
                <a:r>
                  <a:rPr lang="ru-RU" dirty="0" smtClean="0">
                    <a:solidFill>
                      <a:srgbClr val="C00000"/>
                    </a:solidFill>
                    <a:sym typeface="Wingdings"/>
                  </a:rPr>
                  <a:t></a:t>
                </a:r>
                <a:r>
                  <a:rPr lang="en-US" dirty="0">
                    <a:solidFill>
                      <a:srgbClr val="C00000"/>
                    </a:solidFill>
                    <a:sym typeface="Wingdings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solidFill>
                              <a:srgbClr val="C00000"/>
                            </a:solidFill>
                            <a:latin typeface="Cambria Math" charset="0"/>
                            <a:sym typeface="Wingdings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  <a:sym typeface="Wingdings"/>
                          </a:rPr>
                          <m:t>𝑢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  <a:sym typeface="Wingdings"/>
                          </a:rPr>
                          <m:t>, </m:t>
                        </m:r>
                        <m:sSub>
                          <m:sSubPr>
                            <m:ctrlPr>
                              <a:rPr lang="en-US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  <a:sym typeface="Wingdings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  <a:sym typeface="Wingdings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  <a:sym typeface="Wingdings"/>
                              </a:rPr>
                              <m:t>𝑢𝑖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  <a:sym typeface="Wingdings"/>
                          </a:rPr>
                          <m:t>, </m:t>
                        </m:r>
                        <m:sSub>
                          <m:sSubPr>
                            <m:ctrlPr>
                              <a:rPr lang="en-US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  <a:sym typeface="Wingdings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  <a:sym typeface="Wingdings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  <a:sym typeface="Wingdings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 dirty="0" smtClean="0">
                  <a:solidFill>
                    <a:srgbClr val="C00000"/>
                  </a:solidFill>
                  <a:sym typeface="Wingdings"/>
                </a:endParaRPr>
              </a:p>
              <a:p>
                <a:r>
                  <a:rPr lang="ru-RU" dirty="0" smtClean="0">
                    <a:solidFill>
                      <a:srgbClr val="C00000"/>
                    </a:solidFill>
                  </a:rPr>
                  <a:t>Группируем по </a:t>
                </a:r>
                <a14:m>
                  <m:oMath xmlns:m="http://schemas.openxmlformats.org/officeDocument/2006/math">
                    <m:r>
                      <a:rPr lang="en-US" b="0" i="1">
                        <a:solidFill>
                          <a:srgbClr val="C00000"/>
                        </a:solidFill>
                        <a:latin typeface="Cambria Math" charset="0"/>
                        <a:sym typeface="Wingdings"/>
                      </a:rPr>
                      <m:t>𝑢</m:t>
                    </m:r>
                  </m:oMath>
                </a14:m>
                <a:endParaRPr lang="en-US" dirty="0" smtClean="0">
                  <a:solidFill>
                    <a:srgbClr val="C00000"/>
                  </a:solidFill>
                  <a:sym typeface="Wingdings"/>
                </a:endParaRPr>
              </a:p>
              <a:p>
                <a:r>
                  <a:rPr lang="ru-RU" dirty="0" smtClean="0">
                    <a:solidFill>
                      <a:srgbClr val="C00000"/>
                    </a:solidFill>
                  </a:rPr>
                  <a:t>На каждой машине пересчитываем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  <a:sym typeface="Wingdings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  <a:sym typeface="Wingdings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  <a:sym typeface="Wingdings"/>
                          </a:rPr>
                          <m:t>𝑢</m:t>
                        </m:r>
                      </m:sub>
                    </m:sSub>
                  </m:oMath>
                </a14:m>
                <a:endParaRPr lang="en-US" dirty="0" smtClean="0">
                  <a:solidFill>
                    <a:srgbClr val="C00000"/>
                  </a:solidFill>
                </a:endParaRPr>
              </a:p>
              <a:p>
                <a:r>
                  <a:rPr lang="ru-RU" dirty="0" smtClean="0">
                    <a:solidFill>
                      <a:schemeClr val="tx1"/>
                    </a:solidFill>
                  </a:rPr>
                  <a:t>Один и тот же вектор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  <a:sym typeface="Wingdings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  <a:sym typeface="Wingdings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  <a:sym typeface="Wingdings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 smtClean="0">
                    <a:solidFill>
                      <a:schemeClr val="tx1"/>
                    </a:solidFill>
                  </a:rPr>
                  <a:t> </a:t>
                </a:r>
                <a:r>
                  <a:rPr lang="ru-RU" dirty="0" smtClean="0">
                    <a:solidFill>
                      <a:schemeClr val="tx1"/>
                    </a:solidFill>
                  </a:rPr>
                  <a:t>может понадобится нескольким юзерам на машине, и будет отправлен несколько раз!</a:t>
                </a:r>
                <a:endParaRPr lang="en-US" dirty="0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Content Placeholder 1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668087" y="956502"/>
                <a:ext cx="5171406" cy="5322680"/>
              </a:xfrm>
              <a:blipFill rotWithShape="0">
                <a:blip r:embed="rId2"/>
                <a:stretch>
                  <a:fillRect l="-2123" t="-1145" r="-20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4/17/17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A2549-6773-0241-8251-AB96BB4534D1}" type="slidenum">
              <a:rPr lang="en-US" smtClean="0"/>
              <a:pPr/>
              <a:t>52</a:t>
            </a:fld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095" y="1088103"/>
            <a:ext cx="6064730" cy="5059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827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smtClean="0"/>
              <a:t>Может быть спасет </a:t>
            </a:r>
            <a:r>
              <a:rPr lang="en-US" smtClean="0"/>
              <a:t>broadcast Y?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>
          <a:xfrm>
            <a:off x="6569612" y="1041621"/>
            <a:ext cx="5269880" cy="5152444"/>
          </a:xfrm>
        </p:spPr>
        <p:txBody>
          <a:bodyPr/>
          <a:lstStyle/>
          <a:p>
            <a:r>
              <a:rPr lang="ru-RU" dirty="0" smtClean="0"/>
              <a:t>Не сильно быстрее</a:t>
            </a:r>
          </a:p>
          <a:p>
            <a:r>
              <a:rPr lang="ru-RU" dirty="0" smtClean="0"/>
              <a:t>Имеет предел масштабирования (</a:t>
            </a:r>
            <a:r>
              <a:rPr lang="en-US" dirty="0" smtClean="0"/>
              <a:t>Y </a:t>
            </a:r>
            <a:r>
              <a:rPr lang="ru-RU" dirty="0" smtClean="0"/>
              <a:t>должен влезать в память)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4/17/17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A2549-6773-0241-8251-AB96BB4534D1}" type="slidenum">
              <a:rPr lang="en-US" smtClean="0"/>
              <a:pPr/>
              <a:t>53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234" y="1031049"/>
            <a:ext cx="6163838" cy="53751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5905" y="3145607"/>
            <a:ext cx="4250941" cy="3048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366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Блочный </a:t>
            </a:r>
            <a:r>
              <a:rPr lang="en-US" dirty="0" smtClean="0"/>
              <a:t>ALS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386733" y="1041621"/>
                <a:ext cx="5452760" cy="5152444"/>
              </a:xfrm>
            </p:spPr>
            <p:txBody>
              <a:bodyPr/>
              <a:lstStyle/>
              <a:p>
                <a:r>
                  <a:rPr lang="ru-RU" dirty="0" smtClean="0"/>
                  <a:t>Пользователи и товары бьются на группы, каждая группа обрабатывается на своей машине</a:t>
                </a:r>
              </a:p>
              <a:p>
                <a:r>
                  <a:rPr lang="ru-RU" dirty="0" smtClean="0"/>
                  <a:t>Перед началом итераций вычисляем на какие машины отправлять новые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  <a:sym typeface="Wingdings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sym typeface="Wingdings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  <a:sym typeface="Wingdings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 smtClean="0"/>
                  <a:t> </a:t>
                </a:r>
                <a:r>
                  <a:rPr lang="ru-RU" dirty="0" smtClean="0"/>
                  <a:t>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charset="0"/>
                            <a:sym typeface="Wingdings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  <a:sym typeface="Wingdings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  <a:sym typeface="Wingdings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ru-RU" dirty="0" smtClean="0">
                    <a:solidFill>
                      <a:schemeClr val="tx1"/>
                    </a:solidFill>
                    <a:sym typeface="Wingdings"/>
                  </a:rPr>
                  <a:t> (хранится в памяти, линейно относительно измерений)</a:t>
                </a:r>
              </a:p>
              <a:p>
                <a:r>
                  <a:rPr lang="ru-RU" dirty="0" smtClean="0">
                    <a:sym typeface="Wingdings"/>
                  </a:rPr>
                  <a:t>Пересылаются только нужные части матриц</a:t>
                </a:r>
                <a:endParaRPr lang="ru-RU" dirty="0" smtClean="0">
                  <a:solidFill>
                    <a:schemeClr val="tx1"/>
                  </a:solidFill>
                  <a:sym typeface="Wingdings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386733" y="1041621"/>
                <a:ext cx="5452760" cy="5152444"/>
              </a:xfrm>
              <a:blipFill rotWithShape="0">
                <a:blip r:embed="rId2"/>
                <a:stretch>
                  <a:fillRect l="-2013" t="-1183" b="-11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4/17/17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A2549-6773-0241-8251-AB96BB4534D1}" type="slidenum">
              <a:rPr lang="en-US" smtClean="0"/>
              <a:t>54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340" y="1041621"/>
            <a:ext cx="5433711" cy="5246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706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Блочный </a:t>
            </a:r>
            <a:r>
              <a:rPr lang="en-US" dirty="0"/>
              <a:t>ALS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25895" y="1175502"/>
            <a:ext cx="6439805" cy="5371361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4/17/17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A2549-6773-0241-8251-AB96BB4534D1}" type="slidenum">
              <a:rPr lang="en-US" smtClean="0"/>
              <a:t>55</a:t>
            </a:fld>
            <a:endParaRPr lang="en-US"/>
          </a:p>
        </p:txBody>
      </p:sp>
      <p:pic>
        <p:nvPicPr>
          <p:cNvPr id="7" name="Content Placeholder 5"/>
          <p:cNvPicPr>
            <a:picLocks noChangeAspect="1"/>
          </p:cNvPicPr>
          <p:nvPr/>
        </p:nvPicPr>
        <p:blipFill rotWithShape="1">
          <a:blip r:embed="rId3"/>
          <a:srcRect l="61108" t="5725" r="1964" b="36672"/>
          <a:stretch/>
        </p:blipFill>
        <p:spPr>
          <a:xfrm>
            <a:off x="801858" y="2067553"/>
            <a:ext cx="3376247" cy="296828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510354" y="5035837"/>
            <a:ext cx="195925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ym typeface="Wingdings"/>
              </a:rPr>
              <a:t> </a:t>
            </a:r>
            <a:r>
              <a:rPr lang="en-US" sz="2000" smtClean="0">
                <a:sym typeface="Wingdings"/>
              </a:rPr>
              <a:t>User ingoing</a:t>
            </a:r>
            <a:br>
              <a:rPr lang="en-US" sz="2000" smtClean="0">
                <a:sym typeface="Wingdings"/>
              </a:rPr>
            </a:br>
            <a:r>
              <a:rPr lang="en-US" sz="2000" smtClean="0">
                <a:sym typeface="Wingdings"/>
              </a:rPr>
              <a:t> User outgoing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2112988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ALS </a:t>
            </a:r>
            <a:r>
              <a:rPr lang="ru-RU" dirty="0" smtClean="0"/>
              <a:t>в </a:t>
            </a:r>
            <a:r>
              <a:rPr lang="en-US" dirty="0" err="1" smtClean="0"/>
              <a:t>MLlib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7804" y="1124044"/>
            <a:ext cx="10438237" cy="1244524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4/17/17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A2549-6773-0241-8251-AB96BB4534D1}" type="slidenum">
              <a:rPr lang="en-US" smtClean="0"/>
              <a:t>56</a:t>
            </a:fld>
            <a:endParaRPr lang="en-US"/>
          </a:p>
        </p:txBody>
      </p:sp>
      <p:pic>
        <p:nvPicPr>
          <p:cNvPr id="7" name="Content Placeholder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917" y="2374099"/>
            <a:ext cx="10438237" cy="3868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60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smtClean="0"/>
              <a:t>Пример</a:t>
            </a:r>
            <a:r>
              <a:rPr lang="en-US" smtClean="0"/>
              <a:t>: </a:t>
            </a:r>
            <a:r>
              <a:rPr lang="en-US" dirty="0" err="1"/>
              <a:t>Outbrain</a:t>
            </a:r>
            <a:r>
              <a:rPr lang="en-US" dirty="0"/>
              <a:t> Click </a:t>
            </a:r>
            <a:r>
              <a:rPr lang="en-US" dirty="0" smtClean="0"/>
              <a:t>Prediction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www.kaggle.com/c/outbrain-click-prediction</a:t>
            </a:r>
            <a:endParaRPr lang="en-US" dirty="0" smtClean="0"/>
          </a:p>
          <a:p>
            <a:pPr>
              <a:spcBef>
                <a:spcPts val="0"/>
              </a:spcBef>
            </a:pPr>
            <a:r>
              <a:rPr lang="ru-RU" dirty="0" smtClean="0"/>
              <a:t>Персональные рекомендации в Интернете</a:t>
            </a:r>
            <a:endParaRPr lang="en-US" dirty="0" smtClean="0"/>
          </a:p>
          <a:p>
            <a:pPr>
              <a:spcBef>
                <a:spcPts val="0"/>
              </a:spcBef>
            </a:pPr>
            <a:r>
              <a:rPr lang="en-US" b="1" dirty="0" smtClean="0"/>
              <a:t>100 </a:t>
            </a:r>
            <a:r>
              <a:rPr lang="ru-RU" b="1" dirty="0" smtClean="0"/>
              <a:t>ГБ</a:t>
            </a:r>
            <a:r>
              <a:rPr lang="en-US" dirty="0" smtClean="0"/>
              <a:t> </a:t>
            </a:r>
            <a:r>
              <a:rPr lang="ru-RU" dirty="0"/>
              <a:t>несжатых </a:t>
            </a:r>
            <a:r>
              <a:rPr lang="ru-RU" dirty="0" smtClean="0"/>
              <a:t>данных</a:t>
            </a:r>
            <a:endParaRPr lang="ru-RU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4/17/17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A2549-6773-0241-8251-AB96BB4534D1}" type="slidenum">
              <a:rPr lang="en-US" smtClean="0"/>
              <a:t>57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6042" y="2629906"/>
            <a:ext cx="5128260" cy="3645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029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Ссылки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Reliable Effective </a:t>
            </a:r>
            <a:r>
              <a:rPr lang="en-US" dirty="0" err="1"/>
              <a:t>Terascale</a:t>
            </a:r>
            <a:r>
              <a:rPr lang="en-US" dirty="0"/>
              <a:t> Linear Learning System</a:t>
            </a:r>
            <a:r>
              <a:rPr lang="ru-RU" dirty="0"/>
              <a:t/>
            </a:r>
            <a:br>
              <a:rPr lang="ru-RU" dirty="0"/>
            </a:br>
            <a:r>
              <a:rPr lang="en-US" dirty="0">
                <a:hlinkClick r:id="rId3"/>
              </a:rPr>
              <a:t>https://arxiv.org/pdf/1110.4198.pdf</a:t>
            </a:r>
            <a:endParaRPr lang="ru-RU" dirty="0"/>
          </a:p>
          <a:p>
            <a:r>
              <a:rPr lang="en-US" dirty="0">
                <a:hlinkClick r:id="rId4"/>
              </a:rPr>
              <a:t>http://cilvr.cs.nyu.edu/diglib/lsml/lecture01-online-linear.pdf</a:t>
            </a:r>
            <a:endParaRPr lang="ru-RU" dirty="0">
              <a:hlinkClick r:id="rId5"/>
            </a:endParaRPr>
          </a:p>
          <a:p>
            <a:r>
              <a:rPr lang="en-US" dirty="0" smtClean="0">
                <a:hlinkClick r:id="rId6"/>
              </a:rPr>
              <a:t>http</a:t>
            </a:r>
            <a:r>
              <a:rPr lang="en-US" dirty="0">
                <a:hlinkClick r:id="rId6"/>
              </a:rPr>
              <a:t>://mlwave.com/predicting-click-through-rates-with-online-machine-learning/</a:t>
            </a:r>
            <a:endParaRPr lang="ru-RU" dirty="0"/>
          </a:p>
          <a:p>
            <a:r>
              <a:rPr lang="en-US" dirty="0">
                <a:hlinkClick r:id="rId7"/>
              </a:rPr>
              <a:t>http://spark.apache.org/docs/latest/programming-guide.html</a:t>
            </a:r>
            <a:endParaRPr lang="en-US" dirty="0"/>
          </a:p>
          <a:p>
            <a:r>
              <a:rPr lang="en-US" dirty="0" smtClean="0">
                <a:hlinkClick r:id="rId8"/>
              </a:rPr>
              <a:t>https</a:t>
            </a:r>
            <a:r>
              <a:rPr lang="en-US" dirty="0">
                <a:hlinkClick r:id="rId8"/>
              </a:rPr>
              <a:t>://www.kaggle.com/tkm2261/outbrain-click-prediction/bigquery-is-cool-lb-0-63692</a:t>
            </a:r>
            <a:endParaRPr lang="en-US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09/11/2017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A2549-6773-0241-8251-AB96BB4534D1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8319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Хэширование в детекции спама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4/3/17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A2549-6773-0241-8251-AB96BB4534D1}" type="slidenum">
              <a:rPr lang="en-US" smtClean="0"/>
              <a:t>6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0.4 млн</a:t>
            </a:r>
            <a:r>
              <a:rPr lang="is-IS" dirty="0" smtClean="0"/>
              <a:t> </a:t>
            </a:r>
            <a:r>
              <a:rPr lang="ru-RU" dirty="0" smtClean="0"/>
              <a:t>пользователей, 3.</a:t>
            </a:r>
            <a:r>
              <a:rPr lang="en-US" dirty="0" smtClean="0"/>
              <a:t>2 </a:t>
            </a:r>
            <a:r>
              <a:rPr lang="ru-RU" dirty="0" smtClean="0"/>
              <a:t>млн писем, 40 млн слов</a:t>
            </a:r>
          </a:p>
          <a:p>
            <a:r>
              <a:rPr lang="ru-RU" dirty="0" smtClean="0"/>
              <a:t>16 трлн пар (пользователь, слово) </a:t>
            </a:r>
            <a:r>
              <a:rPr lang="mr-IN" dirty="0" smtClean="0"/>
              <a:t>–</a:t>
            </a:r>
            <a:r>
              <a:rPr lang="ru-RU" dirty="0"/>
              <a:t> </a:t>
            </a:r>
            <a:r>
              <a:rPr lang="ru-RU" dirty="0" smtClean="0"/>
              <a:t>поможет только хэширование</a:t>
            </a:r>
          </a:p>
          <a:p>
            <a:endParaRPr lang="is-IS" dirty="0"/>
          </a:p>
        </p:txBody>
      </p:sp>
      <p:pic>
        <p:nvPicPr>
          <p:cNvPr id="8" name="Content Placeholder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7546" y="2231737"/>
            <a:ext cx="93345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652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Хэширование в детекции спама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4/3/17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A2549-6773-0241-8251-AB96BB4534D1}" type="slidenum">
              <a:rPr lang="en-US" smtClean="0"/>
              <a:t>7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Хэшированные </a:t>
            </a:r>
            <a:r>
              <a:rPr lang="ru-RU" dirty="0" smtClean="0">
                <a:solidFill>
                  <a:srgbClr val="C00000"/>
                </a:solidFill>
              </a:rPr>
              <a:t>16 трлн признаков </a:t>
            </a:r>
            <a:r>
              <a:rPr lang="ru-RU" dirty="0" smtClean="0"/>
              <a:t>дают существенный прирост качества</a:t>
            </a:r>
          </a:p>
          <a:p>
            <a:r>
              <a:rPr lang="ru-RU" dirty="0" smtClean="0"/>
              <a:t>Хэширование перестает влиять на качество </a:t>
            </a:r>
            <a:r>
              <a:rPr lang="ru-RU" dirty="0" smtClean="0">
                <a:solidFill>
                  <a:schemeClr val="accent1">
                    <a:lumMod val="75000"/>
                  </a:schemeClr>
                </a:solidFill>
              </a:rPr>
              <a:t>не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ru-RU" dirty="0" smtClean="0">
                <a:solidFill>
                  <a:schemeClr val="accent1">
                    <a:lumMod val="75000"/>
                  </a:schemeClr>
                </a:solidFill>
              </a:rPr>
              <a:t>персональной </a:t>
            </a:r>
            <a:r>
              <a:rPr lang="ru-RU" dirty="0" smtClean="0"/>
              <a:t>модели</a:t>
            </a:r>
          </a:p>
          <a:p>
            <a:endParaRPr lang="ru-RU" dirty="0" smtClean="0"/>
          </a:p>
          <a:p>
            <a:endParaRPr lang="en-US" dirty="0"/>
          </a:p>
        </p:txBody>
      </p:sp>
      <p:pic>
        <p:nvPicPr>
          <p:cNvPr id="9" name="Content Placeholder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3511" y="2189880"/>
            <a:ext cx="8222570" cy="4349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91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Хэширование в детекции спама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Хорошо работает даже на пользователях, которых не было в обучении!</a:t>
            </a:r>
          </a:p>
          <a:p>
            <a:r>
              <a:rPr lang="ru-RU" dirty="0" smtClean="0"/>
              <a:t>Гипотеза: все «локальные» зависимости были учтены новыми признаками, «глобальные» зависимости стали более универсальными</a:t>
            </a:r>
            <a:endParaRPr lang="ru-RU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4/3/17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A2549-6773-0241-8251-AB96BB4534D1}" type="slidenum">
              <a:rPr lang="en-US" smtClean="0"/>
              <a:t>8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1592129" y="2484761"/>
            <a:ext cx="9796832" cy="4140212"/>
            <a:chOff x="1592129" y="2484761"/>
            <a:chExt cx="9796832" cy="4140212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92129" y="2484761"/>
              <a:ext cx="7688966" cy="4140212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9281095" y="3893147"/>
              <a:ext cx="2107866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2000" dirty="0" smtClean="0"/>
                <a:t>Количество </a:t>
              </a:r>
            </a:p>
            <a:p>
              <a:pPr algn="ctr"/>
              <a:r>
                <a:rPr lang="ru-RU" sz="2000" dirty="0" smtClean="0"/>
                <a:t>писем пользователя </a:t>
              </a:r>
            </a:p>
            <a:p>
              <a:pPr algn="ctr"/>
              <a:r>
                <a:rPr lang="ru-RU" sz="2000" dirty="0" smtClean="0"/>
                <a:t>в обучении</a:t>
              </a:r>
              <a:endParaRPr 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10712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Как можно распараллелить работу </a:t>
            </a:r>
            <a:r>
              <a:rPr lang="en-US" dirty="0" smtClean="0"/>
              <a:t>VW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1836"/>
          <a:stretch/>
        </p:blipFill>
        <p:spPr>
          <a:xfrm>
            <a:off x="2254001" y="1667435"/>
            <a:ext cx="7169698" cy="3755262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4/3/17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A2549-6773-0241-8251-AB96BB4534D1}" type="slidenum">
              <a:rPr lang="en-US" smtClean="0"/>
              <a:t>9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7620000" y="6423752"/>
            <a:ext cx="392295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hlinkClick r:id="rId3"/>
              </a:rPr>
              <a:t>http://</a:t>
            </a:r>
            <a:r>
              <a:rPr lang="en-US" sz="1000" dirty="0" smtClean="0">
                <a:hlinkClick r:id="rId3"/>
              </a:rPr>
              <a:t>www.cambridge.org/catalogue/catalogue.asp?isbn=1139210408</a:t>
            </a:r>
            <a:endParaRPr lang="en-US" sz="1000" dirty="0" smtClean="0"/>
          </a:p>
        </p:txBody>
      </p:sp>
      <p:sp>
        <p:nvSpPr>
          <p:cNvPr id="3" name="TextBox 2"/>
          <p:cNvSpPr txBox="1"/>
          <p:nvPr/>
        </p:nvSpPr>
        <p:spPr>
          <a:xfrm>
            <a:off x="3162749" y="5516219"/>
            <a:ext cx="22422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 smtClean="0"/>
              <a:t>Делим объекты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6731520" y="5516219"/>
            <a:ext cx="23720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smtClean="0"/>
              <a:t>Делим признаки</a:t>
            </a:r>
            <a:endParaRPr lang="en-US" sz="2400" dirty="0"/>
          </a:p>
        </p:txBody>
      </p:sp>
      <p:sp>
        <p:nvSpPr>
          <p:cNvPr id="9" name="Right Arrow 8"/>
          <p:cNvSpPr/>
          <p:nvPr/>
        </p:nvSpPr>
        <p:spPr>
          <a:xfrm rot="11755976">
            <a:off x="9468069" y="3320046"/>
            <a:ext cx="1628383" cy="551146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8920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8445</TotalTime>
  <Words>2356</Words>
  <Application>Microsoft Macintosh PowerPoint</Application>
  <PresentationFormat>Widescreen</PresentationFormat>
  <Paragraphs>438</Paragraphs>
  <Slides>58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5" baseType="lpstr">
      <vt:lpstr>Calibri</vt:lpstr>
      <vt:lpstr>Cambria Math</vt:lpstr>
      <vt:lpstr>Helvetica Light</vt:lpstr>
      <vt:lpstr>Mangal</vt:lpstr>
      <vt:lpstr>Wingdings</vt:lpstr>
      <vt:lpstr>Arial</vt:lpstr>
      <vt:lpstr>Office Theme</vt:lpstr>
      <vt:lpstr>MML minor #8</vt:lpstr>
      <vt:lpstr>Онлайн-обучение</vt:lpstr>
      <vt:lpstr>На примере линейной регрессии</vt:lpstr>
      <vt:lpstr>Vowpal Wabbit (VW)</vt:lpstr>
      <vt:lpstr>Хэширование признаков</vt:lpstr>
      <vt:lpstr>Хэширование в детекции спама</vt:lpstr>
      <vt:lpstr>Хэширование в детекции спама</vt:lpstr>
      <vt:lpstr>Хэширование в детекции спама</vt:lpstr>
      <vt:lpstr>Как можно распараллелить работу VW</vt:lpstr>
      <vt:lpstr>Делим признаки на многоядерной машине</vt:lpstr>
      <vt:lpstr>Надо делить объекты на много машин!</vt:lpstr>
      <vt:lpstr>Поможет Hadoop</vt:lpstr>
      <vt:lpstr>Парадигма Map-Reduce на примере Word Count</vt:lpstr>
      <vt:lpstr>Парадигма Map-Reduce на примере Word Count</vt:lpstr>
      <vt:lpstr>AllReduce в VW</vt:lpstr>
      <vt:lpstr>Гибридная схема работы распределенного VW</vt:lpstr>
      <vt:lpstr>Онлайн обучение на локальных объектах</vt:lpstr>
      <vt:lpstr>AllReduce для вектора весов</vt:lpstr>
      <vt:lpstr>Задача предсказания кликов по рекламе</vt:lpstr>
      <vt:lpstr>Задача предсказания кликов по рекламе</vt:lpstr>
      <vt:lpstr>Apache Spark</vt:lpstr>
      <vt:lpstr>Join на SQL</vt:lpstr>
      <vt:lpstr>Join на MapReduce</vt:lpstr>
      <vt:lpstr>MapReduce: еще один join</vt:lpstr>
      <vt:lpstr>Spark: еще один join</vt:lpstr>
      <vt:lpstr>RDD в Spark</vt:lpstr>
      <vt:lpstr>Операции над RDD</vt:lpstr>
      <vt:lpstr>Пример трансформации</vt:lpstr>
      <vt:lpstr>Пример трансформации</vt:lpstr>
      <vt:lpstr>Пример действия</vt:lpstr>
      <vt:lpstr>MapReduce как две операции в Spark</vt:lpstr>
      <vt:lpstr>DataFrame API</vt:lpstr>
      <vt:lpstr>DataFrame API пример</vt:lpstr>
      <vt:lpstr>DataFrame API пример</vt:lpstr>
      <vt:lpstr>DataFrame API пример</vt:lpstr>
      <vt:lpstr>Рекомендательные системы</vt:lpstr>
      <vt:lpstr>User-based CF</vt:lpstr>
      <vt:lpstr>User-based CF</vt:lpstr>
      <vt:lpstr>Пример User-based CF</vt:lpstr>
      <vt:lpstr>Пример User-based CF</vt:lpstr>
      <vt:lpstr>Пример User-based CF</vt:lpstr>
      <vt:lpstr>Пример User-based CF</vt:lpstr>
      <vt:lpstr>Пример User-based CF</vt:lpstr>
      <vt:lpstr>User-based CF</vt:lpstr>
      <vt:lpstr>User-based CF</vt:lpstr>
      <vt:lpstr>Item-based CF</vt:lpstr>
      <vt:lpstr>Параллелим Item-based CF</vt:lpstr>
      <vt:lpstr>Инвертированный индекс</vt:lpstr>
      <vt:lpstr>Как посчитать все числители на Spark</vt:lpstr>
      <vt:lpstr>Решение на Spark SQL</vt:lpstr>
      <vt:lpstr>ALS: матричные факторизации (Опционально)</vt:lpstr>
      <vt:lpstr>Наивный параллельный ALS</vt:lpstr>
      <vt:lpstr>Может быть спасет broadcast Y?</vt:lpstr>
      <vt:lpstr>Блочный ALS</vt:lpstr>
      <vt:lpstr>Блочный ALS</vt:lpstr>
      <vt:lpstr>ALS в MLlib</vt:lpstr>
      <vt:lpstr>Пример: Outbrain Click Prediction</vt:lpstr>
      <vt:lpstr>Ссылки</vt:lpstr>
    </vt:vector>
  </TitlesOfParts>
  <Company/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LSML лекция 1</dc:title>
  <dc:creator>Andrey Zimovnov</dc:creator>
  <cp:lastModifiedBy>Andrey Zimovnov</cp:lastModifiedBy>
  <cp:revision>589</cp:revision>
  <cp:lastPrinted>2017-10-18T22:21:29Z</cp:lastPrinted>
  <dcterms:created xsi:type="dcterms:W3CDTF">2017-04-01T14:01:14Z</dcterms:created>
  <dcterms:modified xsi:type="dcterms:W3CDTF">2017-11-09T10:33:40Z</dcterms:modified>
</cp:coreProperties>
</file>